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10.xml" ContentType="application/vnd.ms-office.chartcolorstyle+xml"/>
  <Override PartName="/ppt/charts/colors11.xml" ContentType="application/vnd.ms-office.chartcolorstyle+xml"/>
  <Override PartName="/ppt/charts/colors12.xml" ContentType="application/vnd.ms-office.chartcolorstyle+xml"/>
  <Override PartName="/ppt/charts/colors13.xml" ContentType="application/vnd.ms-office.chartcolorstyle+xml"/>
  <Override PartName="/ppt/charts/colors14.xml" ContentType="application/vnd.ms-office.chartcolorstyle+xml"/>
  <Override PartName="/ppt/charts/colors15.xml" ContentType="application/vnd.ms-office.chartcolorstyle+xml"/>
  <Override PartName="/ppt/charts/colors16.xml" ContentType="application/vnd.ms-office.chartcolorstyle+xml"/>
  <Override PartName="/ppt/charts/colors17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colors9.xml" ContentType="application/vnd.ms-office.chartcolorstyle+xml"/>
  <Override PartName="/ppt/charts/style1.xml" ContentType="application/vnd.ms-office.chartstyle+xml"/>
  <Override PartName="/ppt/charts/style10.xml" ContentType="application/vnd.ms-office.chartstyle+xml"/>
  <Override PartName="/ppt/charts/style11.xml" ContentType="application/vnd.ms-office.chartstyle+xml"/>
  <Override PartName="/ppt/charts/style12.xml" ContentType="application/vnd.ms-office.chartstyle+xml"/>
  <Override PartName="/ppt/charts/style13.xml" ContentType="application/vnd.ms-office.chartstyle+xml"/>
  <Override PartName="/ppt/charts/style14.xml" ContentType="application/vnd.ms-office.chartstyle+xml"/>
  <Override PartName="/ppt/charts/style15.xml" ContentType="application/vnd.ms-office.chartstyle+xml"/>
  <Override PartName="/ppt/charts/style16.xml" ContentType="application/vnd.ms-office.chartstyle+xml"/>
  <Override PartName="/ppt/charts/style17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harts/style9.xml" ContentType="application/vnd.ms-office.chartstyle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70"/>
  </p:handoutMasterIdLst>
  <p:sldIdLst>
    <p:sldId id="376" r:id="rId3"/>
    <p:sldId id="412" r:id="rId5"/>
    <p:sldId id="413" r:id="rId6"/>
    <p:sldId id="416" r:id="rId7"/>
    <p:sldId id="415" r:id="rId8"/>
    <p:sldId id="273" r:id="rId9"/>
    <p:sldId id="378" r:id="rId10"/>
    <p:sldId id="361" r:id="rId11"/>
    <p:sldId id="379" r:id="rId12"/>
    <p:sldId id="366" r:id="rId13"/>
    <p:sldId id="380" r:id="rId14"/>
    <p:sldId id="420" r:id="rId15"/>
    <p:sldId id="421" r:id="rId16"/>
    <p:sldId id="381" r:id="rId17"/>
    <p:sldId id="382" r:id="rId18"/>
    <p:sldId id="384" r:id="rId19"/>
    <p:sldId id="386" r:id="rId20"/>
    <p:sldId id="360" r:id="rId21"/>
    <p:sldId id="385" r:id="rId22"/>
    <p:sldId id="388" r:id="rId23"/>
    <p:sldId id="383" r:id="rId24"/>
    <p:sldId id="389" r:id="rId25"/>
    <p:sldId id="391" r:id="rId26"/>
    <p:sldId id="392" r:id="rId27"/>
    <p:sldId id="411" r:id="rId28"/>
    <p:sldId id="263" r:id="rId29"/>
    <p:sldId id="393" r:id="rId30"/>
    <p:sldId id="394" r:id="rId31"/>
    <p:sldId id="397" r:id="rId32"/>
    <p:sldId id="441" r:id="rId33"/>
    <p:sldId id="410" r:id="rId34"/>
    <p:sldId id="399" r:id="rId35"/>
    <p:sldId id="437" r:id="rId36"/>
    <p:sldId id="304" r:id="rId37"/>
    <p:sldId id="435" r:id="rId38"/>
    <p:sldId id="433" r:id="rId39"/>
    <p:sldId id="434" r:id="rId40"/>
    <p:sldId id="436" r:id="rId41"/>
    <p:sldId id="422" r:id="rId42"/>
    <p:sldId id="426" r:id="rId43"/>
    <p:sldId id="425" r:id="rId44"/>
    <p:sldId id="439" r:id="rId45"/>
    <p:sldId id="427" r:id="rId46"/>
    <p:sldId id="270" r:id="rId47"/>
    <p:sldId id="428" r:id="rId48"/>
    <p:sldId id="440" r:id="rId49"/>
    <p:sldId id="431" r:id="rId50"/>
    <p:sldId id="430" r:id="rId51"/>
    <p:sldId id="438" r:id="rId52"/>
    <p:sldId id="400" r:id="rId53"/>
    <p:sldId id="417" r:id="rId54"/>
    <p:sldId id="418" r:id="rId55"/>
    <p:sldId id="275" r:id="rId56"/>
    <p:sldId id="375" r:id="rId57"/>
    <p:sldId id="468" r:id="rId58"/>
    <p:sldId id="469" r:id="rId59"/>
    <p:sldId id="470" r:id="rId60"/>
    <p:sldId id="471" r:id="rId61"/>
    <p:sldId id="472" r:id="rId62"/>
    <p:sldId id="473" r:id="rId63"/>
    <p:sldId id="474" r:id="rId64"/>
    <p:sldId id="475" r:id="rId65"/>
    <p:sldId id="476" r:id="rId66"/>
    <p:sldId id="477" r:id="rId67"/>
    <p:sldId id="478" r:id="rId68"/>
    <p:sldId id="479" r:id="rId69"/>
  </p:sldIdLst>
  <p:sldSz cx="12192000" cy="6858000"/>
  <p:notesSz cx="6858000" cy="9144000"/>
  <p:custDataLst>
    <p:tags r:id="rId7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9409"/>
    <a:srgbClr val="FC670C"/>
    <a:srgbClr val="3F3F3F"/>
    <a:srgbClr val="B3DB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2" autoAdjust="0"/>
    <p:restoredTop sz="88944" autoAdjust="0"/>
  </p:normalViewPr>
  <p:slideViewPr>
    <p:cSldViewPr snapToGrid="0">
      <p:cViewPr>
        <p:scale>
          <a:sx n="75" d="100"/>
          <a:sy n="75" d="100"/>
        </p:scale>
        <p:origin x="208" y="-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60"/>
    </p:cViewPr>
  </p:sorterViewPr>
  <p:notesViewPr>
    <p:cSldViewPr snapToGrid="0">
      <p:cViewPr varScale="1">
        <p:scale>
          <a:sx n="81" d="100"/>
          <a:sy n="81" d="100"/>
        </p:scale>
        <p:origin x="38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4" Type="http://schemas.openxmlformats.org/officeDocument/2006/relationships/tags" Target="tags/tag1.xml"/><Relationship Id="rId73" Type="http://schemas.openxmlformats.org/officeDocument/2006/relationships/tableStyles" Target="tableStyles.xml"/><Relationship Id="rId72" Type="http://schemas.openxmlformats.org/officeDocument/2006/relationships/viewProps" Target="viewProps.xml"/><Relationship Id="rId71" Type="http://schemas.openxmlformats.org/officeDocument/2006/relationships/presProps" Target="presProps.xml"/><Relationship Id="rId70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package" Target="../embeddings/Workbook9.xlsx"/></Relationships>
</file>

<file path=ppt/charts/_rels/chart11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microsoft.com/office/2011/relationships/chartStyle" Target="style11.xml"/><Relationship Id="rId1" Type="http://schemas.openxmlformats.org/officeDocument/2006/relationships/package" Target="../embeddings/Workbook10.xlsx"/></Relationships>
</file>

<file path=ppt/charts/_rels/chart12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microsoft.com/office/2011/relationships/chartStyle" Target="style12.xml"/><Relationship Id="rId1" Type="http://schemas.openxmlformats.org/officeDocument/2006/relationships/package" Target="../embeddings/Workbook11.xlsx"/></Relationships>
</file>

<file path=ppt/charts/_rels/chart13.xml.rels><?xml version="1.0" encoding="UTF-8" standalone="yes"?>
<Relationships xmlns="http://schemas.openxmlformats.org/package/2006/relationships"><Relationship Id="rId3" Type="http://schemas.microsoft.com/office/2011/relationships/chartColorStyle" Target="colors13.xml"/><Relationship Id="rId2" Type="http://schemas.microsoft.com/office/2011/relationships/chartStyle" Target="style13.xml"/><Relationship Id="rId1" Type="http://schemas.openxmlformats.org/officeDocument/2006/relationships/oleObject" Target="file:///C:\Users\13244\Desktop\inno%20lab\&#27927;&#34915;&#26426;%20%20final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10915\AppData\Roaming\Microsoft\Excel\&#33945;&#29305;&#21345;&#27931;&#20998;&#26512;%20(version%201).xlsb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microsoft.com/office/2011/relationships/chartColorStyle" Target="colors14.xml"/><Relationship Id="rId2" Type="http://schemas.microsoft.com/office/2011/relationships/chartStyle" Target="style14.xml"/><Relationship Id="rId1" Type="http://schemas.openxmlformats.org/officeDocument/2006/relationships/package" Target="../embeddings/Workbook12.xlsx"/></Relationships>
</file>

<file path=ppt/charts/_rels/chart16.xml.rels><?xml version="1.0" encoding="UTF-8" standalone="yes"?>
<Relationships xmlns="http://schemas.openxmlformats.org/package/2006/relationships"><Relationship Id="rId3" Type="http://schemas.microsoft.com/office/2011/relationships/chartColorStyle" Target="colors15.xml"/><Relationship Id="rId2" Type="http://schemas.microsoft.com/office/2011/relationships/chartStyle" Target="style15.xml"/><Relationship Id="rId1" Type="http://schemas.openxmlformats.org/officeDocument/2006/relationships/package" Target="../embeddings/Workbook13.xlsx"/></Relationships>
</file>

<file path=ppt/charts/_rels/chart17.xml.rels><?xml version="1.0" encoding="UTF-8" standalone="yes"?>
<Relationships xmlns="http://schemas.openxmlformats.org/package/2006/relationships"><Relationship Id="rId3" Type="http://schemas.microsoft.com/office/2011/relationships/chartColorStyle" Target="colors16.xml"/><Relationship Id="rId2" Type="http://schemas.microsoft.com/office/2011/relationships/chartStyle" Target="style16.xml"/><Relationship Id="rId1" Type="http://schemas.openxmlformats.org/officeDocument/2006/relationships/package" Target="../embeddings/Workbook14.xlsx"/></Relationships>
</file>

<file path=ppt/charts/_rels/chart18.xml.rels><?xml version="1.0" encoding="UTF-8" standalone="yes"?>
<Relationships xmlns="http://schemas.openxmlformats.org/package/2006/relationships"><Relationship Id="rId3" Type="http://schemas.microsoft.com/office/2011/relationships/chartColorStyle" Target="colors17.xml"/><Relationship Id="rId2" Type="http://schemas.microsoft.com/office/2011/relationships/chartStyle" Target="style17.xml"/><Relationship Id="rId1" Type="http://schemas.openxmlformats.org/officeDocument/2006/relationships/oleObject" Target="file:///C:\Users\13244\Desktop\inno%20lab\&#27927;&#34915;&#26426;%20%20final.xlsx" TargetMode="Externa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10915\AppData\Roaming\Microsoft\Excel\&#33945;&#29305;&#21345;&#27931;&#20998;&#26512;%20(version%201).xlsb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oleObject" Target="&#24037;&#20316;&#31807;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400" b="1" dirty="0"/>
              <a:t>市场产品现状</a:t>
            </a:r>
            <a:endParaRPr lang="zh-CN" altLang="en-US" sz="2400" b="1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价格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高档小型衣物洗衣机</c:v>
                </c:pt>
                <c:pt idx="1">
                  <c:v>品牌家用小型衣物洗衣机</c:v>
                </c:pt>
                <c:pt idx="2">
                  <c:v>普通小型衣物洗衣机</c:v>
                </c:pt>
                <c:pt idx="3">
                  <c:v>宿舍小型衣物洗衣机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2399</c:v>
                </c:pt>
                <c:pt idx="1">
                  <c:v>1299</c:v>
                </c:pt>
                <c:pt idx="2">
                  <c:v>799</c:v>
                </c:pt>
                <c:pt idx="3">
                  <c:v>299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0338672"/>
        <c:axId val="1090339656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delete val="1"/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高档小型衣物洗衣机</c:v>
                      </c:pt>
                      <c:pt idx="1">
                        <c:v>品牌家用小型衣物洗衣机</c:v>
                      </c:pt>
                      <c:pt idx="2">
                        <c:v>普通小型衣物洗衣机</c:v>
                      </c:pt>
                      <c:pt idx="3">
                        <c:v>宿舍小型衣物洗衣机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</c15:ser>
            </c15:filteredBarSeries>
          </c:ext>
        </c:extLst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品类数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  <a:headEnd type="oval"/>
              <a:tailEnd type="oval"/>
            </a:ln>
            <a:effectLst/>
          </c:spPr>
          <c:marker>
            <c:symbol val="circle"/>
            <c:size val="10"/>
            <c:spPr>
              <a:solidFill>
                <a:schemeClr val="accent2"/>
              </a:solidFill>
              <a:ln w="9525" cap="rnd">
                <a:solidFill>
                  <a:schemeClr val="accent2"/>
                </a:solidFill>
                <a:headEnd type="oval"/>
                <a:tailEnd type="oval"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高档小型衣物洗衣机</c:v>
                </c:pt>
                <c:pt idx="1">
                  <c:v>品牌家用小型衣物洗衣机</c:v>
                </c:pt>
                <c:pt idx="2">
                  <c:v>普通小型衣物洗衣机</c:v>
                </c:pt>
                <c:pt idx="3">
                  <c:v>宿舍小型衣物洗衣机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38</c:v>
                </c:pt>
                <c:pt idx="1">
                  <c:v>94</c:v>
                </c:pt>
                <c:pt idx="2">
                  <c:v>201</c:v>
                </c:pt>
                <c:pt idx="3">
                  <c:v>74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55076176"/>
        <c:axId val="1055076504"/>
      </c:lineChart>
      <c:catAx>
        <c:axId val="10903386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2800" dirty="0"/>
                  <a:t>洗衣机品类</a:t>
                </a:r>
                <a:endParaRPr lang="en-US" altLang="zh-CN" sz="28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90339656"/>
        <c:crosses val="autoZero"/>
        <c:auto val="1"/>
        <c:lblAlgn val="ctr"/>
        <c:lblOffset val="100"/>
        <c:noMultiLvlLbl val="0"/>
      </c:catAx>
      <c:valAx>
        <c:axId val="1090339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3200" dirty="0"/>
                  <a:t>price</a:t>
                </a:r>
                <a:endParaRPr lang="zh-CN" altLang="en-US" sz="32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90338672"/>
        <c:crosses val="autoZero"/>
        <c:crossBetween val="between"/>
      </c:valAx>
      <c:catAx>
        <c:axId val="10550761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55076504"/>
        <c:crosses val="autoZero"/>
        <c:auto val="1"/>
        <c:lblAlgn val="ctr"/>
        <c:lblOffset val="100"/>
        <c:noMultiLvlLbl val="0"/>
      </c:catAx>
      <c:valAx>
        <c:axId val="105507650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55076176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4487763027843"/>
          <c:y val="0.24859195032534"/>
          <c:w val="0.547776203476518"/>
          <c:h val="0.69094778629936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explosion val="12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0.383143465178198"/>
                  <c:y val="-0.19528797235616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0798c868-c6c0-46bf-8fc3-b4f0a3291c51}" type="CATEGORYNAME">
                      <a:t>[CATEGORY NAME]</a:t>
                    </a:fld>
                    <a:endParaRPr lang="zh-CN" altLang="en-US" sz="1800" b="0" i="0" u="none" strike="noStrike" baseline="0">
                      <a:solidFill>
                        <a:schemeClr val="accent5"/>
                      </a:solidFill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160855674805166"/>
                  <c:y val="0.0942815276366908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141444556585233"/>
                  <c:y val="0.104133603522644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38100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直接材料</c:v>
                </c:pt>
                <c:pt idx="1">
                  <c:v>直接人工</c:v>
                </c:pt>
                <c:pt idx="2">
                  <c:v>生产费用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75</c:v>
                </c:pt>
                <c:pt idx="1">
                  <c:v>20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66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025829076960293"/>
          <c:y val="0.425033102375176"/>
          <c:w val="0.087368505648034"/>
          <c:h val="0.12778998883742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7614071087843"/>
          <c:y val="0.313122203784981"/>
          <c:w val="0.547776203476518"/>
          <c:h val="0.69094778629936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>
            <a:ln>
              <a:noFill/>
            </a:ln>
          </c:spPr>
          <c:explosion val="7"/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0.344616013193386"/>
                  <c:y val="-0.21033172400324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712a2a4d-63f7-43a4-a608-83f8b1863bef}" type="CATEGORYNAME">
                      <a:t>[CATEGORY NAME]</a:t>
                    </a:fld>
                    <a:endParaRPr lang="zh-CN" altLang="en-US" sz="1800" b="0" i="0" u="none" strike="noStrike" baseline="0">
                      <a:solidFill>
                        <a:schemeClr val="accent5"/>
                      </a:solidFill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160855674805166"/>
                  <c:y val="0.0942815276366908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141444556585233"/>
                  <c:y val="0.104133603522644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38100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生产成本</c:v>
                </c:pt>
                <c:pt idx="1">
                  <c:v>销售成本</c:v>
                </c:pt>
                <c:pt idx="2">
                  <c:v>管理成本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</c:v>
                </c:pt>
                <c:pt idx="1">
                  <c:v>22</c:v>
                </c:pt>
                <c:pt idx="2">
                  <c:v>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66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025829076960293"/>
          <c:y val="0.425033102375176"/>
          <c:w val="0.087368505648034"/>
          <c:h val="0.12778998883742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4487763027843"/>
          <c:y val="0.24859195032534"/>
          <c:w val="0.547776203476518"/>
          <c:h val="0.69094778629936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0304159912996375"/>
                  <c:y val="0.0305788530484698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3ca9a92b-5fde-4872-800e-8532714f84c8}" type="CATEGORYNAME">
                      <a:t>[CATEGORY NAME]</a:t>
                    </a:fld>
                    <a:endParaRPr lang="zh-CN" altLang="en-US" sz="1800" b="0" i="0" u="none" strike="noStrike" baseline="0">
                      <a:solidFill>
                        <a:schemeClr val="accent5"/>
                      </a:solidFill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06897563042664"/>
                  <c:y val="-0.00757998185951489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14379081556505"/>
                  <c:y val="0.101656286975362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38100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直接材料</c:v>
                </c:pt>
                <c:pt idx="1">
                  <c:v>直接人工</c:v>
                </c:pt>
                <c:pt idx="2">
                  <c:v>生产费用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75</c:v>
                </c:pt>
                <c:pt idx="1">
                  <c:v>20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6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91822327242592"/>
          <c:y val="0.354172921856076"/>
          <c:w val="0.087368505648034"/>
          <c:h val="0.12778998883742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zh-CN"/>
              <a:t>Estimated monthly sales for the first year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Sheet1!$C$5</c:f>
              <c:strCache>
                <c:ptCount val="1"/>
                <c:pt idx="0">
                  <c:v>best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Sheet1!$C$7:$C$18</c:f>
              <c:numCache>
                <c:formatCode>General</c:formatCode>
                <c:ptCount val="12"/>
                <c:pt idx="0">
                  <c:v>21380.4</c:v>
                </c:pt>
                <c:pt idx="1">
                  <c:v>22568.2</c:v>
                </c:pt>
                <c:pt idx="2">
                  <c:v>28507.2</c:v>
                </c:pt>
                <c:pt idx="3">
                  <c:v>27319.4</c:v>
                </c:pt>
                <c:pt idx="4">
                  <c:v>22568.2</c:v>
                </c:pt>
                <c:pt idx="5">
                  <c:v>15441.4</c:v>
                </c:pt>
                <c:pt idx="6">
                  <c:v>10690.2</c:v>
                </c:pt>
                <c:pt idx="7">
                  <c:v>11878</c:v>
                </c:pt>
                <c:pt idx="8">
                  <c:v>34446.2</c:v>
                </c:pt>
                <c:pt idx="9">
                  <c:v>33258.4</c:v>
                </c:pt>
                <c:pt idx="10">
                  <c:v>28507.2</c:v>
                </c:pt>
                <c:pt idx="11">
                  <c:v>28507.2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Sheet1!$D$5</c:f>
              <c:strCache>
                <c:ptCount val="1"/>
                <c:pt idx="0">
                  <c:v>worst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Sheet1!$D$7:$D$18</c:f>
              <c:numCache>
                <c:formatCode>General</c:formatCode>
                <c:ptCount val="12"/>
                <c:pt idx="0">
                  <c:v>900</c:v>
                </c:pt>
                <c:pt idx="1">
                  <c:v>950</c:v>
                </c:pt>
                <c:pt idx="2">
                  <c:v>1200</c:v>
                </c:pt>
                <c:pt idx="3">
                  <c:v>1150</c:v>
                </c:pt>
                <c:pt idx="4">
                  <c:v>950</c:v>
                </c:pt>
                <c:pt idx="5">
                  <c:v>650</c:v>
                </c:pt>
                <c:pt idx="6">
                  <c:v>450</c:v>
                </c:pt>
                <c:pt idx="7">
                  <c:v>500</c:v>
                </c:pt>
                <c:pt idx="8">
                  <c:v>1450</c:v>
                </c:pt>
                <c:pt idx="9">
                  <c:v>1400</c:v>
                </c:pt>
                <c:pt idx="10">
                  <c:v>1200</c:v>
                </c:pt>
                <c:pt idx="11">
                  <c:v>1200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Sheet1!$E$5</c:f>
              <c:strCache>
                <c:ptCount val="1"/>
                <c:pt idx="0">
                  <c:v>most likely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Sheet1!$E$7:$E$18</c:f>
              <c:numCache>
                <c:formatCode>General</c:formatCode>
                <c:ptCount val="12"/>
                <c:pt idx="0">
                  <c:v>7281.9</c:v>
                </c:pt>
                <c:pt idx="1">
                  <c:v>7686.45</c:v>
                </c:pt>
                <c:pt idx="2">
                  <c:v>9709.2</c:v>
                </c:pt>
                <c:pt idx="3">
                  <c:v>9304.65</c:v>
                </c:pt>
                <c:pt idx="4">
                  <c:v>7686.45</c:v>
                </c:pt>
                <c:pt idx="5">
                  <c:v>5259.15</c:v>
                </c:pt>
                <c:pt idx="6">
                  <c:v>3640.95</c:v>
                </c:pt>
                <c:pt idx="7">
                  <c:v>4045.5</c:v>
                </c:pt>
                <c:pt idx="8">
                  <c:v>11731.95</c:v>
                </c:pt>
                <c:pt idx="9">
                  <c:v>11327.4</c:v>
                </c:pt>
                <c:pt idx="10">
                  <c:v>9709.2</c:v>
                </c:pt>
                <c:pt idx="11">
                  <c:v>9709.2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96268808"/>
        <c:axId val="496270120"/>
      </c:lineChart>
      <c:catAx>
        <c:axId val="496268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</a:p>
        </c:txPr>
        <c:crossAx val="496270120"/>
        <c:crosses val="autoZero"/>
        <c:auto val="1"/>
        <c:lblAlgn val="ctr"/>
        <c:lblOffset val="100"/>
        <c:noMultiLvlLbl val="0"/>
      </c:catAx>
      <c:valAx>
        <c:axId val="496270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</a:p>
        </c:txPr>
        <c:crossAx val="496268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lt1"/>
    </a:solidFill>
    <a:ln w="12700" cap="flat" cmpd="sng" algn="ctr">
      <a:solidFill>
        <a:schemeClr val="accent3"/>
      </a:solidFill>
      <a:prstDash val="solid"/>
      <a:miter lim="800000"/>
    </a:ln>
    <a:effectLst/>
  </c:spPr>
  <c:txPr>
    <a:bodyPr/>
    <a:lstStyle/>
    <a:p>
      <a:pPr>
        <a:defRPr lang="zh-CN">
          <a:solidFill>
            <a:schemeClr val="dk1"/>
          </a:solidFill>
          <a:latin typeface="+mn-lt"/>
          <a:ea typeface="+mn-ea"/>
          <a:cs typeface="+mn-cs"/>
        </a:defRPr>
      </a:pPr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>
        <c:rich>
          <a:bodyPr/>
          <a:lstStyle/>
          <a:p>
            <a:pPr>
              <a:defRPr/>
            </a:pPr>
          </a:p>
        </c:rich>
      </c:tx>
    </c:title>
    <c:autoTitleDeleted val="0"/>
    <c:plotArea>
      <c:layout>
        <c:manualLayout>
          <c:layoutTarget val="inner"/>
          <c:xMode val="edge"/>
          <c:yMode val="edge"/>
          <c:x val="0.0809125102204556"/>
          <c:y val="0.261676626766237"/>
          <c:w val="0.919087467663928"/>
          <c:h val="0.448528418514247"/>
        </c:manualLayout>
      </c:layout>
      <c:barChart>
        <c:barDir val="col"/>
        <c:grouping val="clustered"/>
        <c:varyColors val="1"/>
        <c:ser>
          <c:idx val="1"/>
          <c:order val="0"/>
          <c:tx>
            <c:strRef>
              <c:f>'Monte Carlo'!$H$54</c:f>
              <c:strCache>
                <c:ptCount val="1"/>
                <c:pt idx="0">
                  <c:v>Frequency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8"/>
            <c:invertIfNegative val="0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9"/>
            <c:invertIfNegative val="0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0"/>
            <c:invertIfNegative val="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1"/>
            <c:invertIfNegative val="0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2"/>
            <c:invertIfNegative val="0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3571694b-1399-4311-8b8c-c0bb0da0eeba}" type="CELLRANGE">
                      <a:t>[CELLRANGE]</a:t>
                    </a:fld>
                    <a:r>
                      <a:t>,</a:t>
                    </a:r>
                    <a:fld id="{9bfd8da9-f0c2-4088-8210-e817d1c93819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5f2de0c0-c30f-4cec-b4a6-2e8647635cb2}" type="CELLRANGE">
                      <a:t>[CELLRANGE]</a:t>
                    </a:fld>
                    <a:r>
                      <a:t>,</a:t>
                    </a:r>
                    <a:fld id="{0ed29074-8de0-4675-8828-f145ab19d696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2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e283c748-9411-4f90-970e-4773f2304f3c}" type="CELLRANGE">
                      <a:t>[CELLRANGE]</a:t>
                    </a:fld>
                    <a:r>
                      <a:t>,</a:t>
                    </a:r>
                    <a:fld id="{a38316b2-304e-4024-add8-91f59e66c35f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3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c73382e0-238f-498b-8a16-f89f4601176d}" type="CELLRANGE">
                      <a:t>[CELLRANGE]</a:t>
                    </a:fld>
                    <a:r>
                      <a:t>,</a:t>
                    </a:r>
                    <a:fld id="{6cc48c6a-a815-4d9a-a255-2c988303e311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4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0e0ddeb4-5552-490d-bacd-1dcc5da2b3b8}" type="CELLRANGE">
                      <a:t>[CELLRANGE]</a:t>
                    </a:fld>
                    <a:r>
                      <a:t>,</a:t>
                    </a:r>
                    <a:fld id="{4bb891a0-61f7-4e08-9004-62bc32f4038f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5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89c4b9d4-0791-48e1-a138-34437e195fcc}" type="CELLRANGE">
                      <a:t>[CELLRANGE]</a:t>
                    </a:fld>
                    <a:r>
                      <a:t>,</a:t>
                    </a:r>
                    <a:fld id="{022d1bef-5066-4771-9ebb-56ff027e2abb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6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5504f354-dac1-4908-beb9-c257651c8aa4}" type="CELLRANGE">
                      <a:t>[CELLRANGE]</a:t>
                    </a:fld>
                    <a:r>
                      <a:t>,</a:t>
                    </a:r>
                    <a:fld id="{823287d6-0138-4e30-9a9a-75c5cac17443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7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b23601ab-527d-4375-8634-169c65b74550}" type="CELLRANGE">
                      <a:t>[CELLRANGE]</a:t>
                    </a:fld>
                    <a:r>
                      <a:t>,</a:t>
                    </a:r>
                    <a:fld id="{bbf15c8c-bd66-41d7-ad81-c50b1bb215af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8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e18c4710-a9d4-4356-ada0-57142b2b9421}" type="CELLRANGE">
                      <a:t>[CELLRANGE]</a:t>
                    </a:fld>
                    <a:r>
                      <a:t>,</a:t>
                    </a:r>
                    <a:fld id="{25112c28-4141-4156-8273-b181a125aa21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9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9307bd51-0d39-4ada-b70b-e25d11ff5b68}" type="CELLRANGE">
                      <a:t>[CELLRANGE]</a:t>
                    </a:fld>
                    <a:r>
                      <a:t>,</a:t>
                    </a:r>
                    <a:fld id="{c0e5ae05-aac2-487e-956b-c1d5aefc80ea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0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87595722-6c53-4d8b-8fd3-abad809648bf}" type="CELLRANGE">
                      <a:t>[CELLRANGE]</a:t>
                    </a:fld>
                    <a:r>
                      <a:t>,</a:t>
                    </a:r>
                    <a:fld id="{4e96fd63-ce33-45ae-8145-9378ffc432bb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1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c02f70d8-bee5-4b2e-9a0f-b657038ba541}" type="CELLRANGE">
                      <a:t>[CELLRANGE]</a:t>
                    </a:fld>
                    <a:r>
                      <a:t>,</a:t>
                    </a:r>
                    <a:fld id="{906bacda-cf91-43fd-98d5-d24412cc3de4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2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680cfb24-6a79-44aa-8fa5-9432c68351df}" type="CELLRANGE">
                      <a:t>[CELLRANGE]</a:t>
                    </a:fld>
                    <a:r>
                      <a:t>,</a:t>
                    </a:r>
                    <a:fld id="{d97612b5-56d1-4848-8947-b58e5a480020}" type="VALUE">
                      <a:t>[VALUE]</a:t>
                    </a:fld>
                    <a:endParaRPr lang="en-US" altLang="zh-CN" b="0" i="0" u="none" strike="noStrike" baseline="0">
                      <a:latin typeface="Arial" panose="020B0604020202090204" pitchFamily="34" charset="0"/>
                      <a:ea typeface="Arial" panose="020B060402020209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DataLabelsRange val="1"/>
                <c15:showLeaderLines val="0"/>
                <c15:leaderLines/>
              </c:ext>
            </c:extLst>
          </c:dLbls>
          <c:cat>
            <c:numRef>
              <c:f>'Monte Carlo'!$G$55:$G$68</c:f>
              <c:numCache>
                <c:formatCode>\¥#,##0.00_);\(\¥#,##0.00\)</c:formatCode>
                <c:ptCount val="13"/>
                <c:pt idx="0" c:formatCode="\¥#,##0.00_);\(\¥#,##0.00\)">
                  <c:v>-14581002</c:v>
                </c:pt>
                <c:pt idx="1" c:formatCode="\¥#,##0.00_);\(\¥#,##0.00\)">
                  <c:v>-10846635.3333333</c:v>
                </c:pt>
                <c:pt idx="2" c:formatCode="\¥#,##0.00_);\(\¥#,##0.00\)">
                  <c:v>-7112268.66666667</c:v>
                </c:pt>
                <c:pt idx="3" c:formatCode="\¥#,##0.00_);\(\¥#,##0.00\)">
                  <c:v>-3377902</c:v>
                </c:pt>
                <c:pt idx="4" c:formatCode="\¥#,##0.00_);\(\¥#,##0.00\)">
                  <c:v>356464.666666665</c:v>
                </c:pt>
                <c:pt idx="5" c:formatCode="\¥#,##0.00_);\(\¥#,##0.00\)">
                  <c:v>4090831.33333333</c:v>
                </c:pt>
                <c:pt idx="6" c:formatCode="\¥#,##0.00_);\(\¥#,##0.00\)">
                  <c:v>7825198</c:v>
                </c:pt>
                <c:pt idx="7" c:formatCode="\¥#,##0.00_);\(\¥#,##0.00\)">
                  <c:v>11559564.6666667</c:v>
                </c:pt>
                <c:pt idx="8" c:formatCode="\¥#,##0.00_);\(\¥#,##0.00\)">
                  <c:v>15293931.3333333</c:v>
                </c:pt>
                <c:pt idx="9" c:formatCode="\¥#,##0.00_);\(\¥#,##0.00\)">
                  <c:v>19028298</c:v>
                </c:pt>
                <c:pt idx="10" c:formatCode="\¥#,##0.00_);\(\¥#,##0.00\)">
                  <c:v>22762664.6666667</c:v>
                </c:pt>
                <c:pt idx="11" c:formatCode="\¥#,##0.00_);\(\¥#,##0.00\)">
                  <c:v>26497031.3333333</c:v>
                </c:pt>
                <c:pt idx="12" c:formatCode="\¥#,##0.00_);\(\¥#,##0.00\)">
                  <c:v>30231398</c:v>
                </c:pt>
              </c:numCache>
            </c:numRef>
          </c:cat>
          <c:val>
            <c:numRef>
              <c:f>'Monte Carlo'!$H$55:$H$68</c:f>
              <c:numCache>
                <c:formatCode>General</c:formatCode>
                <c:ptCount val="13"/>
                <c:pt idx="0">
                  <c:v>269</c:v>
                </c:pt>
                <c:pt idx="1">
                  <c:v>501</c:v>
                </c:pt>
                <c:pt idx="2">
                  <c:v>1010</c:v>
                </c:pt>
                <c:pt idx="3">
                  <c:v>1550</c:v>
                </c:pt>
                <c:pt idx="4">
                  <c:v>1951</c:v>
                </c:pt>
                <c:pt idx="5">
                  <c:v>1841</c:v>
                </c:pt>
                <c:pt idx="6">
                  <c:v>1378</c:v>
                </c:pt>
                <c:pt idx="7">
                  <c:v>838</c:v>
                </c:pt>
                <c:pt idx="8">
                  <c:v>425</c:v>
                </c:pt>
                <c:pt idx="9">
                  <c:v>149</c:v>
                </c:pt>
                <c:pt idx="10">
                  <c:v>63</c:v>
                </c:pt>
                <c:pt idx="11">
                  <c:v>16</c:v>
                </c:pt>
                <c:pt idx="12">
                  <c:v>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'Monte Carlo'!$I$55:$I$68</c15:f>
                <c15:dlblRangeCache>
                  <c:ptCount val="14"/>
                  <c:pt idx="0">
                    <c:v>2.69%</c:v>
                  </c:pt>
                  <c:pt idx="1">
                    <c:v>5.01%</c:v>
                  </c:pt>
                  <c:pt idx="2">
                    <c:v>10.10%</c:v>
                  </c:pt>
                  <c:pt idx="3">
                    <c:v>15.50%</c:v>
                  </c:pt>
                  <c:pt idx="4">
                    <c:v>19.51%</c:v>
                  </c:pt>
                  <c:pt idx="5">
                    <c:v>18.41%</c:v>
                  </c:pt>
                  <c:pt idx="6">
                    <c:v>13.78%</c:v>
                  </c:pt>
                  <c:pt idx="7">
                    <c:v>8.38%</c:v>
                  </c:pt>
                  <c:pt idx="8">
                    <c:v>4.25%</c:v>
                  </c:pt>
                  <c:pt idx="9">
                    <c:v>1.49%</c:v>
                  </c:pt>
                  <c:pt idx="10">
                    <c:v>0.63%</c:v>
                  </c:pt>
                  <c:pt idx="11">
                    <c:v>0.16%</c:v>
                  </c:pt>
                  <c:pt idx="12">
                    <c:v>0.08%</c:v>
                  </c:pt>
                  <c:pt idx="13">
                    <c:v>0.0001</c:v>
                  </c:pt>
                </c15:dlblRangeCache>
              </c15:datalabelsRange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0"/>
        <c:overlap val="-27"/>
        <c:axId val="857171376"/>
        <c:axId val="857166896"/>
      </c:barChart>
      <c:catAx>
        <c:axId val="857171376"/>
        <c:scaling>
          <c:orientation val="minMax"/>
        </c:scaling>
        <c:delete val="0"/>
        <c:axPos val="b"/>
        <c:title>
          <c:layout/>
          <c:overlay val="0"/>
          <c:spPr>
            <a:noFill/>
            <a:ln>
              <a:noFill/>
            </a:ln>
            <a:effectLst/>
          </c:spPr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\¥#,##0.00_);\(\¥#,##0.00\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54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57166896"/>
        <c:crosses val="autoZero"/>
        <c:auto val="1"/>
        <c:lblAlgn val="ctr"/>
        <c:lblOffset val="100"/>
        <c:noMultiLvlLbl val="0"/>
      </c:catAx>
      <c:valAx>
        <c:axId val="857166896"/>
        <c:scaling>
          <c:orientation val="minMax"/>
        </c:scaling>
        <c:delete val="0"/>
        <c:axPos val="l"/>
        <c:title>
          <c:layout>
            <c:manualLayout>
              <c:xMode val="edge"/>
              <c:yMode val="edge"/>
              <c:x val="0.0252475940507437"/>
              <c:y val="0.139722222222222"/>
            </c:manualLayout>
          </c:layout>
          <c:overlay val="0"/>
          <c:spPr>
            <a:noFill/>
            <a:ln>
              <a:noFill/>
            </a:ln>
            <a:effectLst/>
          </c:spPr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one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5717137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zh-CN" altLang="zh-CN" sz="1600" dirty="0">
                <a:solidFill>
                  <a:schemeClr val="bg1"/>
                </a:solidFill>
                <a:effectLst/>
              </a:rPr>
              <a:t>How do you currently wash your underwear and other intimate apparel?</a:t>
            </a:r>
            <a:endParaRPr lang="zh-CN" altLang="zh-CN" sz="1600" dirty="0">
              <a:solidFill>
                <a:schemeClr val="bg1"/>
              </a:solidFill>
              <a:effectLst/>
            </a:endParaRPr>
          </a:p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100" b="0" i="0" baseline="0" dirty="0">
                <a:solidFill>
                  <a:schemeClr val="bg1"/>
                </a:solidFill>
                <a:effectLst/>
              </a:rPr>
              <a:t>Sample</a:t>
            </a:r>
            <a:r>
              <a:rPr altLang="en-US" sz="1100" b="0" i="0" baseline="0" dirty="0">
                <a:solidFill>
                  <a:schemeClr val="bg1"/>
                </a:solidFill>
                <a:effectLst/>
              </a:rPr>
              <a:t>：</a:t>
            </a:r>
            <a:r>
              <a:rPr lang="zh-CN" altLang="zh-CN" sz="1100" b="0" i="0" baseline="0" dirty="0">
                <a:solidFill>
                  <a:schemeClr val="bg1"/>
                </a:solidFill>
                <a:effectLst/>
              </a:rPr>
              <a:t>98</a:t>
            </a:r>
            <a:endParaRPr lang="zh-CN" altLang="zh-CN" sz="1100" dirty="0">
              <a:solidFill>
                <a:schemeClr val="bg1"/>
              </a:solidFill>
              <a:effectLst/>
            </a:endParaRPr>
          </a:p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 altLang="zh-CN" sz="11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20997621113265"/>
          <c:y val="0.0050129130231549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explosion val="13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.156986741390053"/>
                  <c:y val="-0.108495741328579"/>
                </c:manualLayout>
              </c:layout>
              <c:tx>
                <c:rich>
                  <a:bodyPr rot="0" spcFirstLastPara="1" vertOverflow="clip" vert="horz" wrap="square" lIns="36576" tIns="18288" rIns="36576" bIns="18288" anchor="ctr" anchorCtr="1"/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bg1"/>
                        </a:solidFill>
                      </a:rPr>
                      <a:t> By hand, </a:t>
                    </a:r>
                    <a:r>
                      <a:rPr sz="1200">
                        <a:solidFill>
                          <a:schemeClr val="bg1"/>
                        </a:solidFill>
                      </a:rPr>
                      <a:t>89.80%</a:t>
                    </a:r>
                    <a:endParaRPr sz="120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9380628573232"/>
                      <c:h val="0.127582829731004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145778161776605"/>
                  <c:y val="0.0313647929684415"/>
                </c:manualLayout>
              </c:layout>
              <c:tx>
                <c:rich>
                  <a:bodyPr rot="0" spcFirstLastPara="1" vertOverflow="clip" vert="horz" wrap="square" lIns="36576" tIns="18288" rIns="36576" bIns="18288" anchor="ctr" anchorCtr="1"/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bg1"/>
                        </a:solidFill>
                      </a:rPr>
                      <a:t>Washing mashine, </a:t>
                    </a:r>
                    <a:r>
                      <a:rPr sz="1200">
                        <a:solidFill>
                          <a:schemeClr val="bg1"/>
                        </a:solidFill>
                      </a:rPr>
                      <a:t>10.20%</a:t>
                    </a:r>
                    <a:endParaRPr sz="120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6370385107997"/>
                      <c:h val="0.143755301105357"/>
                    </c:manualLayout>
                  </c15:layout>
                </c:ext>
              </c:extLst>
            </c:dLbl>
            <c:spPr>
              <a:noFill/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lang="zh-CN"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手洗清洗</c:v>
                </c:pt>
                <c:pt idx="1">
                  <c:v>使用洗衣机清洗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0.898</c:v>
                </c:pt>
                <c:pt idx="1">
                  <c:v>0.102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defTabSz="914400">
              <a:defRPr lang="zh-CN" sz="228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sz="1600">
                <a:solidFill>
                  <a:schemeClr val="bg1"/>
                </a:solidFill>
              </a:rPr>
              <a:t>Would you prefer to wash your underwear in a washing machine, or by hand?</a:t>
            </a:r>
            <a:endParaRPr sz="1600">
              <a:solidFill>
                <a:schemeClr val="bg1"/>
              </a:solidFill>
            </a:endParaRPr>
          </a:p>
          <a:p>
            <a:pPr defTabSz="914400">
              <a:defRPr lang="zh-CN" sz="228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100">
                <a:solidFill>
                  <a:schemeClr val="bg1"/>
                </a:solidFill>
              </a:rPr>
              <a:t>Sample: 98</a:t>
            </a:r>
            <a:endParaRPr sz="1600">
              <a:solidFill>
                <a:schemeClr val="bg1"/>
              </a:solidFill>
            </a:endParaRPr>
          </a:p>
          <a:p>
            <a:pPr defTabSz="914400">
              <a:defRPr lang="zh-CN" sz="228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sz="1600">
              <a:solidFill>
                <a:schemeClr val="bg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在价格合理、功能稳定，保证清洁的情况下，您是否愿意购买一台内衣清洗机</c:v>
                </c:pt>
              </c:strCache>
            </c:strRef>
          </c:tx>
          <c:spPr>
            <a:solidFill>
              <a:schemeClr val="accent2"/>
            </a:solidFill>
          </c:spPr>
          <c:explosion val="0"/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271348547348366"/>
                  <c:y val="-0.216959188225834"/>
                </c:manualLayout>
              </c:layout>
              <c:tx>
                <c:rich>
                  <a:bodyPr rot="0" spcFirstLastPara="1" vertOverflow="overflow" horzOverflow="overflow" vert="horz" wrap="square" lIns="38100" tIns="19050" rIns="38100" bIns="19050" anchor="b" anchorCtr="1">
                    <a:noAutofit/>
                  </a:bodyPr>
                  <a:lstStyle/>
                  <a:p>
                    <a:pPr defTabSz="914400">
                      <a:defRPr lang="zh-CN" sz="1200" b="0" i="0" u="none" strike="noStrike" kern="120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50800" dist="50800" dir="5400000" sx="8000" sy="8000" algn="ctr" rotWithShape="0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bg1"/>
                        </a:solidFill>
                      </a:rPr>
                      <a:t>W</a:t>
                    </a:r>
                    <a:r>
                      <a:rPr sz="1200">
                        <a:solidFill>
                          <a:schemeClr val="bg1"/>
                        </a:solidFill>
                      </a:rPr>
                      <a:t>ashing machine, 50.47%</a:t>
                    </a:r>
                    <a:endParaRPr lang="en-US" altLang="zh-CN" sz="1200" baseline="0" dirty="0">
                      <a:ln>
                        <a:noFill/>
                      </a:ln>
                      <a:solidFill>
                        <a:schemeClr val="bg1"/>
                      </a:solidFill>
                      <a:effectLst>
                        <a:outerShdw blurRad="50800" dist="50800" dir="5400000" sx="8000" sy="8000" algn="ctr" rotWithShape="0">
                          <a:srgbClr val="000000">
                            <a:alpha val="43137"/>
                          </a:srgbClr>
                        </a:outerShdw>
                      </a:effectLst>
                    </a:endParaRPr>
                  </a:p>
                </c:rich>
              </c:tx>
              <c:numFmt formatCode="General" sourceLinked="1"/>
              <c:spPr>
                <a:noFill/>
                <a:ln>
                  <a:solidFill>
                    <a:schemeClr val="tx2"/>
                  </a:solidFill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b" anchorCtr="1">
                  <a:noAutofit/>
                </a:bodyPr>
                <a:lstStyle/>
                <a:p>
                  <a:pPr algn="ctr">
                    <a:defRPr lang="zh-CN" sz="1200" b="0" i="0" u="none" strike="noStrike" kern="1200" baseline="0">
                      <a:ln>
                        <a:noFill/>
                      </a:ln>
                      <a:solidFill>
                        <a:schemeClr val="bg1"/>
                      </a:solidFill>
                      <a:effectLst>
                        <a:outerShdw blurRad="50800" dist="50800" dir="5400000" sx="8000" sy="8000" algn="ctr" rotWithShape="0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700157939497"/>
                      <c:h val="0.11007675975828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178255857030206"/>
                  <c:y val="0.157486604610812"/>
                </c:manualLayout>
              </c:layout>
              <c:tx>
                <c:rich>
                  <a:bodyPr rot="0" spcFirstLastPara="1" vertOverflow="ellipsis" vert="horz" wrap="square" lIns="38100" tIns="19050" rIns="38100" bIns="19050" anchor="b" anchorCtr="1">
                    <a:noAutofit/>
                  </a:bodyPr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bg1"/>
                        </a:solidFill>
                      </a:rPr>
                      <a:t>By hand</a:t>
                    </a:r>
                    <a:r>
                      <a:rPr sz="1200">
                        <a:solidFill>
                          <a:schemeClr val="bg1"/>
                        </a:solidFill>
                      </a:rPr>
                      <a:t>, 49.53%</a:t>
                    </a:r>
                    <a:endParaRPr lang="en-US" altLang="zh-CN" sz="1200"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solidFill>
                    <a:schemeClr val="tx2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b" anchorCtr="1">
                  <a:noAutofit/>
                </a:bodyPr>
                <a:lstStyle/>
                <a:p>
                  <a:pPr algn="ctr">
                    <a:defRPr lang="zh-CN" sz="12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1012974051896"/>
                      <c:h val="0.105340519353258"/>
                    </c:manualLayout>
                  </c15:layout>
                </c:ext>
              </c:extLst>
            </c:dLbl>
            <c:spPr>
              <a:noFill/>
              <a:ln>
                <a:solidFill>
                  <a:schemeClr val="tx2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b" anchorCtr="1">
                <a:spAutoFit/>
              </a:bodyPr>
              <a:lstStyle/>
              <a:p>
                <a:pPr algn="ctr">
                  <a:defRPr lang="zh-CN"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是</c:v>
                </c:pt>
                <c:pt idx="1">
                  <c:v>否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0.5047</c:v>
                </c:pt>
                <c:pt idx="1">
                  <c:v>0.4953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900"/>
      </a:pPr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8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800" b="1" dirty="0">
                <a:solidFill>
                  <a:schemeClr val="bg1"/>
                </a:solidFill>
              </a:rPr>
              <a:t>Th</a:t>
            </a:r>
            <a:r>
              <a:rPr lang="zh-CN" altLang="en-US" sz="2800" b="1" dirty="0">
                <a:solidFill>
                  <a:schemeClr val="bg1"/>
                </a:solidFill>
              </a:rPr>
              <a:t>e frequency of washing underwear</a:t>
            </a:r>
            <a:endParaRPr lang="zh-CN" altLang="en-US" sz="2800" b="1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27334536438163"/>
          <c:y val="0.17967978659687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436273647872177"/>
          <c:y val="0.284518150642586"/>
          <c:w val="0.340512346691235"/>
          <c:h val="0.60697026778712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对于贴身衣物您的清洗频率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16897714499813"/>
                  <c:y val="0.1416326978587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2100">
                        <a:solidFill>
                          <a:schemeClr val="bg1"/>
                        </a:solidFill>
                      </a:rPr>
                      <a:t>Everyday</a:t>
                    </a:r>
                    <a:r>
                      <a:rPr sz="2100">
                        <a:solidFill>
                          <a:schemeClr val="bg1"/>
                        </a:solidFill>
                      </a:rPr>
                      <a:t>, 29.92%</a:t>
                    </a:r>
                    <a:endParaRPr sz="2100"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594354939428"/>
                      <c:h val="0.12191780821917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438892182920451"/>
                  <c:y val="-0.185271438880337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sz="2100">
                        <a:solidFill>
                          <a:schemeClr val="bg1"/>
                        </a:solidFill>
                      </a:rPr>
                      <a:t>2~3</a:t>
                    </a:r>
                    <a:r>
                      <a:rPr lang="en-US" altLang="zh-CN" sz="2100">
                        <a:solidFill>
                          <a:schemeClr val="bg1"/>
                        </a:solidFill>
                      </a:rPr>
                      <a:t>days</a:t>
                    </a:r>
                    <a:r>
                      <a:rPr sz="2100">
                        <a:solidFill>
                          <a:schemeClr val="bg1"/>
                        </a:solidFill>
                      </a:rPr>
                      <a:t>, 28.04%</a:t>
                    </a:r>
                    <a:endParaRPr sz="2100"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04222717065027"/>
                  <c:y val="-0.10199215804339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sz="2100">
                        <a:solidFill>
                          <a:schemeClr val="bg1"/>
                        </a:solidFill>
                      </a:rPr>
                      <a:t>3~7</a:t>
                    </a:r>
                    <a:r>
                      <a:rPr lang="en-US" altLang="zh-CN" sz="2100">
                        <a:solidFill>
                          <a:schemeClr val="bg1"/>
                        </a:solidFill>
                      </a:rPr>
                      <a:t>days</a:t>
                    </a:r>
                    <a:r>
                      <a:rPr sz="2100">
                        <a:solidFill>
                          <a:schemeClr val="bg1"/>
                        </a:solidFill>
                      </a:rPr>
                      <a:t>, 15%</a:t>
                    </a:r>
                    <a:endParaRPr sz="2100"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8583739228175"/>
                      <c:h val="0.13801369863013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115509938962509"/>
                  <c:y val="0.18858942046016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2100">
                        <a:solidFill>
                          <a:schemeClr val="bg1"/>
                        </a:solidFill>
                      </a:rPr>
                      <a:t>Random</a:t>
                    </a:r>
                    <a:r>
                      <a:rPr sz="2100">
                        <a:solidFill>
                          <a:schemeClr val="bg1"/>
                        </a:solidFill>
                      </a:rPr>
                      <a:t>, 27.01%</a:t>
                    </a:r>
                    <a:endParaRPr sz="2100"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0555763706757"/>
                      <c:h val="0.21232876712328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2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每日清洗</c:v>
                </c:pt>
                <c:pt idx="1">
                  <c:v>2~3天清洗一次</c:v>
                </c:pt>
                <c:pt idx="2">
                  <c:v>3~7天清洗一次</c:v>
                </c:pt>
                <c:pt idx="3">
                  <c:v>随缘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0.2992</c:v>
                </c:pt>
                <c:pt idx="1">
                  <c:v>0.2804</c:v>
                </c:pt>
                <c:pt idx="2" c:formatCode="0%">
                  <c:v>0.1495</c:v>
                </c:pt>
                <c:pt idx="3">
                  <c:v>0.2701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zh-CN"/>
              <a:t>Estimated monthly sales for the first year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Sheet1!$C$5</c:f>
              <c:strCache>
                <c:ptCount val="1"/>
                <c:pt idx="0">
                  <c:v>best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Sheet1!$C$7:$C$18</c:f>
              <c:numCache>
                <c:formatCode>General</c:formatCode>
                <c:ptCount val="12"/>
                <c:pt idx="0">
                  <c:v>21380.4</c:v>
                </c:pt>
                <c:pt idx="1">
                  <c:v>22568.2</c:v>
                </c:pt>
                <c:pt idx="2">
                  <c:v>28507.2</c:v>
                </c:pt>
                <c:pt idx="3">
                  <c:v>27319.4</c:v>
                </c:pt>
                <c:pt idx="4">
                  <c:v>22568.2</c:v>
                </c:pt>
                <c:pt idx="5">
                  <c:v>15441.4</c:v>
                </c:pt>
                <c:pt idx="6">
                  <c:v>10690.2</c:v>
                </c:pt>
                <c:pt idx="7">
                  <c:v>11878</c:v>
                </c:pt>
                <c:pt idx="8">
                  <c:v>34446.2</c:v>
                </c:pt>
                <c:pt idx="9">
                  <c:v>33258.4</c:v>
                </c:pt>
                <c:pt idx="10">
                  <c:v>28507.2</c:v>
                </c:pt>
                <c:pt idx="11">
                  <c:v>28507.2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Sheet1!$D$5</c:f>
              <c:strCache>
                <c:ptCount val="1"/>
                <c:pt idx="0">
                  <c:v>worst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Sheet1!$D$7:$D$18</c:f>
              <c:numCache>
                <c:formatCode>General</c:formatCode>
                <c:ptCount val="12"/>
                <c:pt idx="0">
                  <c:v>900</c:v>
                </c:pt>
                <c:pt idx="1">
                  <c:v>950</c:v>
                </c:pt>
                <c:pt idx="2">
                  <c:v>1200</c:v>
                </c:pt>
                <c:pt idx="3">
                  <c:v>1150</c:v>
                </c:pt>
                <c:pt idx="4">
                  <c:v>950</c:v>
                </c:pt>
                <c:pt idx="5">
                  <c:v>650</c:v>
                </c:pt>
                <c:pt idx="6">
                  <c:v>450</c:v>
                </c:pt>
                <c:pt idx="7">
                  <c:v>500</c:v>
                </c:pt>
                <c:pt idx="8">
                  <c:v>1450</c:v>
                </c:pt>
                <c:pt idx="9">
                  <c:v>1400</c:v>
                </c:pt>
                <c:pt idx="10">
                  <c:v>1200</c:v>
                </c:pt>
                <c:pt idx="11">
                  <c:v>1200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Sheet1!$E$5</c:f>
              <c:strCache>
                <c:ptCount val="1"/>
                <c:pt idx="0">
                  <c:v>most likely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Sheet1!$A$7:$A$18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Sheet1!$E$7:$E$18</c:f>
              <c:numCache>
                <c:formatCode>General</c:formatCode>
                <c:ptCount val="12"/>
                <c:pt idx="0">
                  <c:v>7281.9</c:v>
                </c:pt>
                <c:pt idx="1">
                  <c:v>7686.45</c:v>
                </c:pt>
                <c:pt idx="2">
                  <c:v>9709.2</c:v>
                </c:pt>
                <c:pt idx="3">
                  <c:v>9304.65</c:v>
                </c:pt>
                <c:pt idx="4">
                  <c:v>7686.45</c:v>
                </c:pt>
                <c:pt idx="5">
                  <c:v>5259.15</c:v>
                </c:pt>
                <c:pt idx="6">
                  <c:v>3640.95</c:v>
                </c:pt>
                <c:pt idx="7">
                  <c:v>4045.5</c:v>
                </c:pt>
                <c:pt idx="8">
                  <c:v>11731.95</c:v>
                </c:pt>
                <c:pt idx="9">
                  <c:v>11327.4</c:v>
                </c:pt>
                <c:pt idx="10">
                  <c:v>9709.2</c:v>
                </c:pt>
                <c:pt idx="11">
                  <c:v>9709.2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96268808"/>
        <c:axId val="496270120"/>
      </c:lineChart>
      <c:catAx>
        <c:axId val="496268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</a:p>
        </c:txPr>
        <c:crossAx val="496270120"/>
        <c:crosses val="autoZero"/>
        <c:auto val="1"/>
        <c:lblAlgn val="ctr"/>
        <c:lblOffset val="100"/>
        <c:noMultiLvlLbl val="0"/>
      </c:catAx>
      <c:valAx>
        <c:axId val="496270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</a:p>
        </c:txPr>
        <c:crossAx val="496268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lt1"/>
    </a:solidFill>
    <a:ln w="12700" cap="flat" cmpd="sng" algn="ctr">
      <a:solidFill>
        <a:schemeClr val="accent3"/>
      </a:solidFill>
      <a:prstDash val="solid"/>
      <a:miter lim="800000"/>
    </a:ln>
    <a:effectLst/>
  </c:spPr>
  <c:txPr>
    <a:bodyPr/>
    <a:lstStyle/>
    <a:p>
      <a:pPr>
        <a:defRPr lang="zh-CN">
          <a:solidFill>
            <a:schemeClr val="dk1"/>
          </a:solidFill>
          <a:latin typeface="+mn-lt"/>
          <a:ea typeface="+mn-ea"/>
          <a:cs typeface="+mn-cs"/>
        </a:defRPr>
      </a:pPr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>
        <c:rich>
          <a:bodyPr/>
          <a:lstStyle/>
          <a:p>
            <a:pPr>
              <a:defRPr/>
            </a:pPr>
          </a:p>
        </c:rich>
      </c:tx>
    </c:title>
    <c:autoTitleDeleted val="0"/>
    <c:plotArea>
      <c:layout>
        <c:manualLayout>
          <c:layoutTarget val="inner"/>
          <c:xMode val="edge"/>
          <c:yMode val="edge"/>
          <c:x val="0.0809125102204556"/>
          <c:y val="0.261676626766237"/>
          <c:w val="0.919087467663928"/>
          <c:h val="0.448528418514247"/>
        </c:manualLayout>
      </c:layout>
      <c:barChart>
        <c:barDir val="col"/>
        <c:grouping val="clustered"/>
        <c:varyColors val="1"/>
        <c:ser>
          <c:idx val="1"/>
          <c:order val="0"/>
          <c:tx>
            <c:strRef>
              <c:f>'Monte Carlo'!$H$54</c:f>
              <c:strCache>
                <c:ptCount val="1"/>
                <c:pt idx="0">
                  <c:v>Frequency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8"/>
            <c:invertIfNegative val="0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9"/>
            <c:invertIfNegative val="0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0"/>
            <c:invertIfNegative val="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1"/>
            <c:invertIfNegative val="0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12"/>
            <c:invertIfNegative val="0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225683ff-de14-4269-865e-2acf8fea6697}" type="CELLRANGE">
                      <a:t>[CELLRANGE]</a:t>
                    </a:fld>
                    <a:r>
                      <a:t>,</a:t>
                    </a:r>
                    <a:fld id="{2efe90c0-b28b-4f56-a0c3-aa55e376e048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9507b4c7-a420-49ff-bb93-884e148c8e80}" type="CELLRANGE">
                      <a:t>[CELLRANGE]</a:t>
                    </a:fld>
                    <a:r>
                      <a:t>,</a:t>
                    </a:r>
                    <a:fld id="{a377fa3c-1b42-402e-8d87-1c2e41186005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2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739859fe-f85f-414b-b028-7e7c99079e8d}" type="CELLRANGE">
                      <a:t>[CELLRANGE]</a:t>
                    </a:fld>
                    <a:r>
                      <a:t>,</a:t>
                    </a:r>
                    <a:fld id="{36848fd6-7462-435a-9381-d7e9d34ae5bb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3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94f85da6-32e5-4a89-a9e6-3d7aa735f539}" type="CELLRANGE">
                      <a:t>[CELLRANGE]</a:t>
                    </a:fld>
                    <a:r>
                      <a:t>,</a:t>
                    </a:r>
                    <a:fld id="{84fa3b9b-c2e3-45b1-92da-82ec121b86a6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4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dfeb627b-09a6-45d7-9172-01047a37835d}" type="CELLRANGE">
                      <a:t>[CELLRANGE]</a:t>
                    </a:fld>
                    <a:r>
                      <a:t>,</a:t>
                    </a:r>
                    <a:fld id="{5bdecc62-4480-4716-b09f-11ed26123de7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5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17df16d6-c74c-4219-9de1-6452661fdef8}" type="CELLRANGE">
                      <a:t>[CELLRANGE]</a:t>
                    </a:fld>
                    <a:r>
                      <a:t>,</a:t>
                    </a:r>
                    <a:fld id="{2ea56044-f916-4956-93d0-6b8a01212076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6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67ee4053-ff0a-4db9-ba10-86c281c56350}" type="CELLRANGE">
                      <a:t>[CELLRANGE]</a:t>
                    </a:fld>
                    <a:r>
                      <a:t>,</a:t>
                    </a:r>
                    <a:fld id="{876c689b-3cfc-45ef-b606-793f7d3053b4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7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592c6764-3214-4565-8e3c-bbe9606f6894}" type="CELLRANGE">
                      <a:t>[CELLRANGE]</a:t>
                    </a:fld>
                    <a:r>
                      <a:t>,</a:t>
                    </a:r>
                    <a:fld id="{25cb586f-e497-4dea-bee2-deabe13cd23b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8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07858651-0f9e-4508-a67f-500674643fcb}" type="CELLRANGE">
                      <a:t>[CELLRANGE]</a:t>
                    </a:fld>
                    <a:r>
                      <a:t>,</a:t>
                    </a:r>
                    <a:fld id="{fca46e28-be12-45fc-a620-98605137c628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9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45664d56-2001-45bf-9fbd-aef97af37058}" type="CELLRANGE">
                      <a:t>[CELLRANGE]</a:t>
                    </a:fld>
                    <a:r>
                      <a:t>,</a:t>
                    </a:r>
                    <a:fld id="{2a63bb4d-3564-4613-b70e-1a079527637f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0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3255981e-ab77-46d4-abc6-b3041513911f}" type="CELLRANGE">
                      <a:t>[CELLRANGE]</a:t>
                    </a:fld>
                    <a:r>
                      <a:t>,</a:t>
                    </a:r>
                    <a:fld id="{cbee8894-8f84-46b1-953b-01c4081904f8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1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b2624bcd-c3b3-4a3a-b121-430c6748f0b8}" type="CELLRANGE">
                      <a:t>[CELLRANGE]</a:t>
                    </a:fld>
                    <a:r>
                      <a:t>,</a:t>
                    </a:r>
                    <a:fld id="{1bc9acd2-b513-4e79-b495-aae2c8c0b3a2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dLbl>
              <c:idx val="12"/>
              <c:layout/>
              <c:tx>
                <c:rich>
                  <a:bodyPr rot="-5400000" spcFirstLastPara="1" vertOverflow="ellipsis" vert="horz" wrap="square" lIns="38100" tIns="19050" rIns="38100" bIns="19050" anchor="ctr" anchorCtr="1"/>
                  <a:lstStyle/>
                  <a:p>
                    <a:fld id="{eeacd4f0-8196-4d87-a395-8c68815a33cb}" type="CELLRANGE">
                      <a:t>[CELLRANGE]</a:t>
                    </a:fld>
                    <a:r>
                      <a:t>,</a:t>
                    </a:r>
                    <a:fld id="{56921fa2-1b9c-498d-a862-3312b93d0343}" type="VALUE">
                      <a:t>[VALUE]</a:t>
                    </a:fld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xForSave val="1"/>
                  <c15:showDataLabelsRange val="1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DataLabelsRange val="1"/>
                <c15:showLeaderLines val="0"/>
                <c15:leaderLines/>
              </c:ext>
            </c:extLst>
          </c:dLbls>
          <c:cat>
            <c:numRef>
              <c:f>'Monte Carlo'!$G$55:$G$68</c:f>
              <c:numCache>
                <c:formatCode>\¥#,##0.00_);\(\¥#,##0.00\)</c:formatCode>
                <c:ptCount val="13"/>
                <c:pt idx="0" c:formatCode="\¥#,##0.00_);\(\¥#,##0.00\)">
                  <c:v>-14581002</c:v>
                </c:pt>
                <c:pt idx="1" c:formatCode="\¥#,##0.00_);\(\¥#,##0.00\)">
                  <c:v>-10846635.3333333</c:v>
                </c:pt>
                <c:pt idx="2" c:formatCode="\¥#,##0.00_);\(\¥#,##0.00\)">
                  <c:v>-7112268.66666667</c:v>
                </c:pt>
                <c:pt idx="3" c:formatCode="\¥#,##0.00_);\(\¥#,##0.00\)">
                  <c:v>-3377902</c:v>
                </c:pt>
                <c:pt idx="4" c:formatCode="\¥#,##0.00_);\(\¥#,##0.00\)">
                  <c:v>356464.666666665</c:v>
                </c:pt>
                <c:pt idx="5" c:formatCode="\¥#,##0.00_);\(\¥#,##0.00\)">
                  <c:v>4090831.33333333</c:v>
                </c:pt>
                <c:pt idx="6" c:formatCode="\¥#,##0.00_);\(\¥#,##0.00\)">
                  <c:v>7825198</c:v>
                </c:pt>
                <c:pt idx="7" c:formatCode="\¥#,##0.00_);\(\¥#,##0.00\)">
                  <c:v>11559564.6666667</c:v>
                </c:pt>
                <c:pt idx="8" c:formatCode="\¥#,##0.00_);\(\¥#,##0.00\)">
                  <c:v>15293931.3333333</c:v>
                </c:pt>
                <c:pt idx="9" c:formatCode="\¥#,##0.00_);\(\¥#,##0.00\)">
                  <c:v>19028298</c:v>
                </c:pt>
                <c:pt idx="10" c:formatCode="\¥#,##0.00_);\(\¥#,##0.00\)">
                  <c:v>22762664.6666667</c:v>
                </c:pt>
                <c:pt idx="11" c:formatCode="\¥#,##0.00_);\(\¥#,##0.00\)">
                  <c:v>26497031.3333333</c:v>
                </c:pt>
                <c:pt idx="12" c:formatCode="\¥#,##0.00_);\(\¥#,##0.00\)">
                  <c:v>30231398</c:v>
                </c:pt>
              </c:numCache>
            </c:numRef>
          </c:cat>
          <c:val>
            <c:numRef>
              <c:f>'Monte Carlo'!$H$55:$H$68</c:f>
              <c:numCache>
                <c:formatCode>General</c:formatCode>
                <c:ptCount val="13"/>
                <c:pt idx="0">
                  <c:v>269</c:v>
                </c:pt>
                <c:pt idx="1">
                  <c:v>501</c:v>
                </c:pt>
                <c:pt idx="2">
                  <c:v>1010</c:v>
                </c:pt>
                <c:pt idx="3">
                  <c:v>1550</c:v>
                </c:pt>
                <c:pt idx="4">
                  <c:v>1951</c:v>
                </c:pt>
                <c:pt idx="5">
                  <c:v>1841</c:v>
                </c:pt>
                <c:pt idx="6">
                  <c:v>1378</c:v>
                </c:pt>
                <c:pt idx="7">
                  <c:v>838</c:v>
                </c:pt>
                <c:pt idx="8">
                  <c:v>425</c:v>
                </c:pt>
                <c:pt idx="9">
                  <c:v>149</c:v>
                </c:pt>
                <c:pt idx="10">
                  <c:v>63</c:v>
                </c:pt>
                <c:pt idx="11">
                  <c:v>16</c:v>
                </c:pt>
                <c:pt idx="12">
                  <c:v>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'Monte Carlo'!$I$55:$I$68</c15:f>
                <c15:dlblRangeCache>
                  <c:ptCount val="14"/>
                  <c:pt idx="0">
                    <c:v>2.69%</c:v>
                  </c:pt>
                  <c:pt idx="1">
                    <c:v>5.01%</c:v>
                  </c:pt>
                  <c:pt idx="2">
                    <c:v>10.10%</c:v>
                  </c:pt>
                  <c:pt idx="3">
                    <c:v>15.50%</c:v>
                  </c:pt>
                  <c:pt idx="4">
                    <c:v>19.51%</c:v>
                  </c:pt>
                  <c:pt idx="5">
                    <c:v>18.41%</c:v>
                  </c:pt>
                  <c:pt idx="6">
                    <c:v>13.78%</c:v>
                  </c:pt>
                  <c:pt idx="7">
                    <c:v>8.38%</c:v>
                  </c:pt>
                  <c:pt idx="8">
                    <c:v>4.25%</c:v>
                  </c:pt>
                  <c:pt idx="9">
                    <c:v>1.49%</c:v>
                  </c:pt>
                  <c:pt idx="10">
                    <c:v>0.63%</c:v>
                  </c:pt>
                  <c:pt idx="11">
                    <c:v>0.16%</c:v>
                  </c:pt>
                  <c:pt idx="12">
                    <c:v>0.08%</c:v>
                  </c:pt>
                  <c:pt idx="13">
                    <c:v>0.0001</c:v>
                  </c:pt>
                </c15:dlblRangeCache>
              </c15:datalabelsRange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0"/>
        <c:overlap val="-27"/>
        <c:axId val="857171376"/>
        <c:axId val="857166896"/>
      </c:barChart>
      <c:catAx>
        <c:axId val="857171376"/>
        <c:scaling>
          <c:orientation val="minMax"/>
        </c:scaling>
        <c:delete val="0"/>
        <c:axPos val="b"/>
        <c:title>
          <c:layout/>
          <c:overlay val="0"/>
          <c:spPr>
            <a:noFill/>
            <a:ln>
              <a:noFill/>
            </a:ln>
            <a:effectLst/>
          </c:spPr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\¥#,##0.00_);\(\¥#,##0.00\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54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57166896"/>
        <c:crosses val="autoZero"/>
        <c:auto val="1"/>
        <c:lblAlgn val="ctr"/>
        <c:lblOffset val="100"/>
        <c:noMultiLvlLbl val="0"/>
      </c:catAx>
      <c:valAx>
        <c:axId val="857166896"/>
        <c:scaling>
          <c:orientation val="minMax"/>
        </c:scaling>
        <c:delete val="0"/>
        <c:axPos val="l"/>
        <c:title>
          <c:layout>
            <c:manualLayout>
              <c:xMode val="edge"/>
              <c:yMode val="edge"/>
              <c:x val="0.0252475940507437"/>
              <c:y val="0.139722222222222"/>
            </c:manualLayout>
          </c:layout>
          <c:overlay val="0"/>
          <c:spPr>
            <a:noFill/>
            <a:ln>
              <a:noFill/>
            </a:ln>
            <a:effectLst/>
          </c:spPr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one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5717137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3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3200" dirty="0"/>
              <a:t>2016</a:t>
            </a:r>
            <a:r>
              <a:rPr lang="zh-CN" altLang="en-US" sz="3200" dirty="0"/>
              <a:t>年在读本科生月开销</a:t>
            </a:r>
            <a:endParaRPr lang="zh-CN" altLang="en-US" sz="3200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月开销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rgbClr val="FF9409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rgbClr val="CC00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rgbClr val="FFC0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3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t>6%</a:t>
                    </a:r>
                    <a:endParaRPr lang="en-US" altLang="zh-CN">
                      <a:solidFill>
                        <a:srgbClr val="FF9409"/>
                      </a:solidFill>
                    </a:endParaRPr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3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500元及以下</c:v>
                </c:pt>
                <c:pt idx="1">
                  <c:v>501-1000元</c:v>
                </c:pt>
                <c:pt idx="2">
                  <c:v>1001-1500元</c:v>
                </c:pt>
                <c:pt idx="3">
                  <c:v>1501-2000元</c:v>
                </c:pt>
                <c:pt idx="4">
                  <c:v>2000元以上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0.059</c:v>
                </c:pt>
                <c:pt idx="1">
                  <c:v>0.254</c:v>
                </c:pt>
                <c:pt idx="2">
                  <c:v>0.373</c:v>
                </c:pt>
                <c:pt idx="3">
                  <c:v>0.166</c:v>
                </c:pt>
                <c:pt idx="4">
                  <c:v>0.149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大学生消费心理倾向</a:t>
            </a:r>
            <a:endParaRPr lang="zh-CN" altLang="en-US" dirty="0"/>
          </a:p>
        </c:rich>
      </c:tx>
      <c:layout>
        <c:manualLayout>
          <c:xMode val="edge"/>
          <c:yMode val="edge"/>
          <c:x val="0.258846843358422"/>
          <c:y val="0.0030192849097091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大学生消费心理倾向</a:t>
            </a:r>
            <a:endParaRPr lang="zh-CN" altLang="en-US" dirty="0"/>
          </a:p>
        </c:rich>
      </c:tx>
      <c:layout>
        <c:manualLayout>
          <c:xMode val="edge"/>
          <c:yMode val="edge"/>
          <c:x val="0.258846843358422"/>
          <c:y val="0.0030192849097091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大学生消费心理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rgbClr val="FF9409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Lbls>
            <c:dLbl>
              <c:idx val="4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800" b="1" i="0" u="none" strike="noStrike" kern="1200" baseline="0">
                      <a:solidFill>
                        <a:srgbClr val="FF9409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实用性</c:v>
                </c:pt>
                <c:pt idx="1">
                  <c:v>商品价格</c:v>
                </c:pt>
                <c:pt idx="2">
                  <c:v>时尚</c:v>
                </c:pt>
                <c:pt idx="3">
                  <c:v>品牌</c:v>
                </c:pt>
                <c:pt idx="4">
                  <c:v>其他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0.674</c:v>
                </c:pt>
                <c:pt idx="1">
                  <c:v>0.1278</c:v>
                </c:pt>
                <c:pt idx="2">
                  <c:v>0.0873</c:v>
                </c:pt>
                <c:pt idx="3">
                  <c:v>0.071</c:v>
                </c:pt>
                <c:pt idx="4">
                  <c:v>0.0399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1322451593446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>
        <c:manualLayout>
          <c:layoutTarget val="inner"/>
          <c:xMode val="edge"/>
          <c:yMode val="edge"/>
          <c:x val="0.295014418181243"/>
          <c:y val="0.205716675191953"/>
          <c:w val="0.461984589579816"/>
          <c:h val="0.60649810142313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大学生消费习惯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CC0000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rgbClr val="FF9409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2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符合心里价位就会买下</c:v>
                </c:pt>
                <c:pt idx="1">
                  <c:v>货比三家</c:v>
                </c:pt>
                <c:pt idx="2">
                  <c:v>只要喜欢,即使贵些也会买下</c:v>
                </c:pt>
                <c:pt idx="3">
                  <c:v>其他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0.4802</c:v>
                </c:pt>
                <c:pt idx="1">
                  <c:v>0.0678</c:v>
                </c:pt>
                <c:pt idx="2">
                  <c:v>0.1167</c:v>
                </c:pt>
                <c:pt idx="3">
                  <c:v>0.3353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zh-CN" sz="1600" dirty="0">
                <a:effectLst/>
              </a:rPr>
              <a:t>How do you currently wash your underwear and other intimate apparel?</a:t>
            </a:r>
            <a:endParaRPr lang="zh-CN" altLang="zh-CN" sz="1600" dirty="0">
              <a:effectLst/>
            </a:endParaRPr>
          </a:p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100" b="0" i="0" baseline="0" dirty="0">
                <a:effectLst/>
              </a:rPr>
              <a:t>Sample</a:t>
            </a:r>
            <a:r>
              <a:rPr altLang="en-US" sz="1100" b="0" i="0" baseline="0" dirty="0">
                <a:effectLst/>
              </a:rPr>
              <a:t>：</a:t>
            </a:r>
            <a:r>
              <a:rPr lang="zh-CN" altLang="zh-CN" sz="1100" b="0" i="0" baseline="0" dirty="0">
                <a:effectLst/>
              </a:rPr>
              <a:t>98</a:t>
            </a:r>
            <a:endParaRPr lang="zh-CN" altLang="zh-CN" sz="1100" dirty="0">
              <a:effectLst/>
            </a:endParaRPr>
          </a:p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 altLang="zh-CN" sz="1100" dirty="0"/>
          </a:p>
        </c:rich>
      </c:tx>
      <c:layout>
        <c:manualLayout>
          <c:xMode val="edge"/>
          <c:yMode val="edge"/>
          <c:x val="0.120997621113265"/>
          <c:y val="0.0050129130231549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explosion val="13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.156986741390053"/>
                  <c:y val="-0.108495741328579"/>
                </c:manualLayout>
              </c:layout>
              <c:tx>
                <c:rich>
                  <a:bodyPr rot="0" spcFirstLastPara="1" vertOverflow="clip" vert="horz" wrap="square" lIns="36576" tIns="18288" rIns="36576" bIns="18288" anchor="ctr" anchorCtr="1"/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/>
                      <a:t> By hand, </a:t>
                    </a:r>
                    <a:r>
                      <a:rPr sz="1200"/>
                      <a:t>89.80%</a:t>
                    </a:r>
                    <a:endParaRPr sz="120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9380628573232"/>
                      <c:h val="0.127582829731004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145778161776605"/>
                  <c:y val="0.0313647929684415"/>
                </c:manualLayout>
              </c:layout>
              <c:tx>
                <c:rich>
                  <a:bodyPr rot="0" spcFirstLastPara="1" vertOverflow="clip" vert="horz" wrap="square" lIns="36576" tIns="18288" rIns="36576" bIns="18288" anchor="ctr" anchorCtr="1"/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/>
                      <a:t>Washing mashine, </a:t>
                    </a:r>
                    <a:r>
                      <a:rPr sz="1200"/>
                      <a:t>10.20%</a:t>
                    </a:r>
                    <a:endParaRPr sz="120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6370385107997"/>
                      <c:h val="0.143755301105357"/>
                    </c:manualLayout>
                  </c15:layout>
                </c:ext>
              </c:extLst>
            </c:dLbl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lang="zh-CN" sz="12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手洗清洗</c:v>
                </c:pt>
                <c:pt idx="1">
                  <c:v>使用洗衣机清洗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0.898</c:v>
                </c:pt>
                <c:pt idx="1">
                  <c:v>0.102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defTabSz="914400">
              <a:defRPr lang="zh-CN"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600"/>
              <a:t>Would you prefer to wash your underwear in a washing machine, or by hand?</a:t>
            </a:r>
            <a:endParaRPr sz="1600"/>
          </a:p>
          <a:p>
            <a:pPr defTabSz="914400">
              <a:defRPr lang="zh-CN"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100"/>
              <a:t>Sample: 98</a:t>
            </a:r>
            <a:endParaRPr sz="1600"/>
          </a:p>
          <a:p>
            <a:pPr defTabSz="914400">
              <a:defRPr lang="zh-CN"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sz="160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在价格合理、功能稳定，保证清洁的情况下，您是否愿意购买一台内衣清洗机</c:v>
                </c:pt>
              </c:strCache>
            </c:strRef>
          </c:tx>
          <c:spPr>
            <a:solidFill>
              <a:schemeClr val="accent2"/>
            </a:solidFill>
          </c:spPr>
          <c:explosion val="0"/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271348547348366"/>
                  <c:y val="-0.216959188225834"/>
                </c:manualLayout>
              </c:layout>
              <c:tx>
                <c:rich>
                  <a:bodyPr rot="0" spcFirstLastPara="1" vertOverflow="overflow" horzOverflow="overflow" vert="horz" wrap="square" lIns="38100" tIns="19050" rIns="38100" bIns="19050" anchor="b" anchorCtr="1">
                    <a:noAutofit/>
                  </a:bodyPr>
                  <a:lstStyle/>
                  <a:p>
                    <a:pPr defTabSz="914400">
                      <a:defRPr lang="zh-CN" sz="1200" b="0" i="0" u="none" strike="noStrike" kern="1200" baseline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50800" dist="50800" dir="5400000" sx="8000" sy="8000" algn="ctr" rotWithShape="0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rPr>
                      <a:t>W</a:t>
                    </a:r>
                    <a:r>
                      <a:rPr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rPr>
                      <a:t>ashing machine, 50.47%</a:t>
                    </a:r>
                    <a:endParaRPr lang="en-US" altLang="zh-CN" sz="1200" baseline="0" dirty="0">
                      <a:ln>
                        <a:noFill/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effectLst>
                        <a:outerShdw blurRad="50800" dist="50800" dir="5400000" sx="8000" sy="8000" algn="ctr" rotWithShape="0">
                          <a:srgbClr val="000000">
                            <a:alpha val="43137"/>
                          </a:srgbClr>
                        </a:outerShdw>
                      </a:effectLst>
                    </a:endParaRPr>
                  </a:p>
                </c:rich>
              </c:tx>
              <c:numFmt formatCode="General" sourceLinked="1"/>
              <c:spPr>
                <a:noFill/>
                <a:ln>
                  <a:solidFill>
                    <a:schemeClr val="tx2"/>
                  </a:solidFill>
                </a:ln>
                <a:effectLst>
                  <a:outerShdw blurRad="50800" dist="63500" dir="5400000" algn="ctr" rotWithShape="0">
                    <a:schemeClr val="bg1"/>
                  </a:outerShdw>
                </a:effectLst>
              </c:spPr>
              <c:txPr>
                <a:bodyPr rot="0" spcFirstLastPara="1" vertOverflow="overflow" horzOverflow="overflow" vert="horz" wrap="square" lIns="38100" tIns="19050" rIns="38100" bIns="19050" anchor="b" anchorCtr="1">
                  <a:noAutofit/>
                </a:bodyPr>
                <a:lstStyle/>
                <a:p>
                  <a:pPr algn="ctr">
                    <a:defRPr lang="zh-CN" sz="1200" b="0" i="0" u="none" strike="noStrike" kern="1200" baseline="0">
                      <a:ln>
                        <a:noFill/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effectLst>
                        <a:outerShdw blurRad="50800" dist="50800" dir="5400000" sx="8000" sy="8000" algn="ctr" rotWithShape="0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700157939497"/>
                      <c:h val="0.11007675975828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178255857030206"/>
                  <c:y val="0.157486604610812"/>
                </c:manualLayout>
              </c:layout>
              <c:tx>
                <c:rich>
                  <a:bodyPr rot="0" spcFirstLastPara="1" vertOverflow="ellipsis" vert="horz" wrap="square" lIns="38100" tIns="19050" rIns="38100" bIns="19050" anchor="b" anchorCtr="1">
                    <a:noAutofit/>
                  </a:bodyPr>
                  <a:lstStyle/>
                  <a:p>
                    <a:pPr defTabSz="914400">
                      <a:defRPr lang="zh-CN" sz="12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rPr>
                      <a:t>By hand</a:t>
                    </a:r>
                    <a:r>
                      <a:rPr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rPr>
                      <a:t>, 49.53%</a:t>
                    </a:r>
                    <a:endParaRPr lang="en-US" altLang="zh-CN"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solidFill>
                    <a:schemeClr val="tx2"/>
                  </a:solidFill>
                </a:ln>
                <a:effectLst>
                  <a:outerShdw blurRad="50800" dist="63500" dir="5400000" algn="ctr" rotWithShape="0">
                    <a:schemeClr val="bg1"/>
                  </a:outerShdw>
                </a:effectLst>
              </c:spPr>
              <c:txPr>
                <a:bodyPr rot="0" spcFirstLastPara="1" vertOverflow="ellipsis" vert="horz" wrap="square" lIns="38100" tIns="19050" rIns="38100" bIns="19050" anchor="b" anchorCtr="1">
                  <a:noAutofit/>
                </a:bodyPr>
                <a:lstStyle/>
                <a:p>
                  <a:pPr algn="ctr">
                    <a:defRPr lang="zh-CN" sz="12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1012974051896"/>
                      <c:h val="0.105340519353258"/>
                    </c:manualLayout>
                  </c15:layout>
                </c:ext>
              </c:extLst>
            </c:dLbl>
            <c:spPr>
              <a:noFill/>
              <a:ln>
                <a:solidFill>
                  <a:schemeClr val="tx2"/>
                </a:solidFill>
              </a:ln>
              <a:effectLst>
                <a:outerShdw blurRad="50800" dist="63500" dir="5400000" algn="ctr" rotWithShape="0">
                  <a:schemeClr val="bg1"/>
                </a:outerShdw>
              </a:effectLst>
            </c:spPr>
            <c:txPr>
              <a:bodyPr rot="0" spcFirstLastPara="1" vertOverflow="ellipsis" vert="horz" wrap="square" lIns="38100" tIns="19050" rIns="38100" bIns="19050" anchor="b" anchorCtr="1">
                <a:spAutoFit/>
              </a:bodyPr>
              <a:lstStyle/>
              <a:p>
                <a:pPr algn="ctr">
                  <a:defRPr lang="zh-CN"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是</c:v>
                </c:pt>
                <c:pt idx="1">
                  <c:v>否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0.5047</c:v>
                </c:pt>
                <c:pt idx="1">
                  <c:v>0.4953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900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800" b="1" dirty="0"/>
              <a:t>Th</a:t>
            </a:r>
            <a:r>
              <a:rPr lang="zh-CN" altLang="en-US" sz="2800" b="1" dirty="0"/>
              <a:t>e frequency of washing underwear</a:t>
            </a:r>
            <a:endParaRPr lang="zh-CN" altLang="en-US" sz="2800" b="1" dirty="0"/>
          </a:p>
        </c:rich>
      </c:tx>
      <c:layout>
        <c:manualLayout>
          <c:xMode val="edge"/>
          <c:yMode val="edge"/>
          <c:x val="0.27334536438163"/>
          <c:y val="0.17967978659687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436273647872177"/>
          <c:y val="0.284518150642586"/>
          <c:w val="0.340512346691235"/>
          <c:h val="0.60697026778712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对于贴身衣物您的清洗频率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16897714499813"/>
                  <c:y val="0.1416326978587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2100"/>
                      <a:t>Everyday</a:t>
                    </a:r>
                    <a:r>
                      <a:rPr sz="2100"/>
                      <a:t>, 29.92%</a:t>
                    </a:r>
                    <a:endParaRPr sz="21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594354939428"/>
                      <c:h val="0.12191780821917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438892182920451"/>
                  <c:y val="-0.185271438880337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sz="2100"/>
                      <a:t>2~3</a:t>
                    </a:r>
                    <a:r>
                      <a:rPr lang="en-US" altLang="zh-CN" sz="2100"/>
                      <a:t>days</a:t>
                    </a:r>
                    <a:r>
                      <a:rPr sz="2100"/>
                      <a:t>, 28.04%</a:t>
                    </a:r>
                    <a:endParaRPr sz="21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04222717065027"/>
                  <c:y val="-0.10199215804339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sz="2100"/>
                      <a:t>3~7</a:t>
                    </a:r>
                    <a:r>
                      <a:rPr lang="en-US" altLang="zh-CN" sz="2100"/>
                      <a:t>days</a:t>
                    </a:r>
                    <a:r>
                      <a:rPr sz="2100"/>
                      <a:t>, 15%</a:t>
                    </a:r>
                    <a:endParaRPr sz="21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8583739228175"/>
                      <c:h val="0.13801369863013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115509938962509"/>
                  <c:y val="0.18858942046016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21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2100"/>
                      <a:t>Random</a:t>
                    </a:r>
                    <a:r>
                      <a:rPr sz="2100"/>
                      <a:t>, 27.01%</a:t>
                    </a:r>
                    <a:endParaRPr sz="21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21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0555763706757"/>
                      <c:h val="0.21232876712328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2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每日清洗</c:v>
                </c:pt>
                <c:pt idx="1">
                  <c:v>2~3天清洗一次</c:v>
                </c:pt>
                <c:pt idx="2">
                  <c:v>3~7天清洗一次</c:v>
                </c:pt>
                <c:pt idx="3">
                  <c:v>随缘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0.2992</c:v>
                </c:pt>
                <c:pt idx="1">
                  <c:v>0.2804</c:v>
                </c:pt>
                <c:pt idx="2" c:formatCode="0%">
                  <c:v>0.1495</c:v>
                </c:pt>
                <c:pt idx="3">
                  <c:v>0.2701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2561343783684"/>
          <c:y val="0.131811510406025"/>
          <c:w val="0.525290102352088"/>
          <c:h val="0.79936834218791"/>
        </c:manualLayout>
      </c:layout>
      <c:doughnutChart>
        <c:varyColors val="1"/>
        <c:ser>
          <c:idx val="0"/>
          <c:order val="0"/>
          <c:spPr/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235179994640811"/>
                  <c:y val="-0.0139878816977665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23766911532582"/>
                  <c:y val="-0.147713566840361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70181492061168"/>
                  <c:y val="0.137910625301771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162698073063802"/>
                  <c:y val="0.126600711628946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147400594637187"/>
                  <c:y val="0.140853939297333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0766562846504028"/>
                      <c:h val="0.100778206662635"/>
                    </c:manualLayout>
                  </c15:layout>
                </c:ext>
              </c:extLst>
            </c:dLbl>
            <c:dLbl>
              <c:idx val="5"/>
              <c:layout>
                <c:manualLayout>
                  <c:x val="-0.161029624174743"/>
                  <c:y val="0.0429694510561155"/>
                </c:manualLayout>
              </c:layout>
              <c:showLegendKey val="1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showLegendKey val="1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Sheet1!$E$1:$E$6</c:f>
              <c:strCache>
                <c:ptCount val="6"/>
                <c:pt idx="0">
                  <c:v>箱体组件</c:v>
                </c:pt>
                <c:pt idx="1">
                  <c:v>电机</c:v>
                </c:pt>
                <c:pt idx="2">
                  <c:v>内筒模块</c:v>
                </c:pt>
                <c:pt idx="3">
                  <c:v>电路控制</c:v>
                </c:pt>
                <c:pt idx="4">
                  <c:v>附件</c:v>
                </c:pt>
                <c:pt idx="5">
                  <c:v>其他</c:v>
                </c:pt>
              </c:strCache>
            </c:strRef>
          </c:cat>
          <c:val>
            <c:numRef>
              <c:f>Sheet1!$F$1:$F$6</c:f>
              <c:numCache>
                <c:formatCode>General</c:formatCode>
                <c:ptCount val="6"/>
                <c:pt idx="0">
                  <c:v>28</c:v>
                </c:pt>
                <c:pt idx="1">
                  <c:v>17</c:v>
                </c:pt>
                <c:pt idx="2">
                  <c:v>20</c:v>
                </c:pt>
                <c:pt idx="3">
                  <c:v>18</c:v>
                </c:pt>
                <c:pt idx="4">
                  <c:v>7</c:v>
                </c:pt>
                <c:pt idx="5">
                  <c:v>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78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60575846146"/>
          <c:y val="0.343859624069408"/>
          <c:w val="0.123313781673608"/>
          <c:h val="0.28287076937208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006857-EF3D-4608-B958-D13951AAA52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C1AB9D6-433E-4A9C-BCF6-E71B2431B231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b="1" dirty="0"/>
            <a:t>Traditional Laundry Market</a:t>
          </a:r>
          <a:r>
            <a:rPr lang="zh-CN" altLang="en-US" b="1" dirty="0"/>
            <a:t/>
          </a:r>
          <a:endParaRPr lang="zh-CN" altLang="en-US" b="1" dirty="0"/>
        </a:p>
      </dgm:t>
    </dgm:pt>
    <dgm:pt modelId="{A071C3C3-C41D-436D-B946-98E3114B55D6}" cxnId="{A0FEFCEB-EAC7-47D3-B704-F10B337E5263}" type="parTrans">
      <dgm:prSet/>
      <dgm:spPr/>
      <dgm:t>
        <a:bodyPr/>
        <a:lstStyle/>
        <a:p>
          <a:endParaRPr lang="zh-CN" altLang="en-US"/>
        </a:p>
      </dgm:t>
    </dgm:pt>
    <dgm:pt modelId="{0DDEBACB-73C2-4676-8C33-E5ED8373C915}" cxnId="{A0FEFCEB-EAC7-47D3-B704-F10B337E5263}" type="sibTrans">
      <dgm:prSet/>
      <dgm:spPr/>
      <dgm:t>
        <a:bodyPr/>
        <a:lstStyle/>
        <a:p>
          <a:endParaRPr lang="zh-CN" altLang="en-US"/>
        </a:p>
      </dgm:t>
    </dgm:pt>
    <dgm:pt modelId="{4FBEC008-FFE0-4249-BC30-5AF23F440BF1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>
              <a:latin typeface="Arial Bold" panose="020B0604020202090204" charset="0"/>
              <a:cs typeface="Arial Bold" panose="020B0604020202090204" charset="0"/>
            </a:rPr>
            <a:t>Meet more detailed user needs</a:t>
          </a:r>
          <a:endParaRPr lang="zh-CN" b="1">
            <a:latin typeface="Arial Bold" panose="020B0604020202090204" charset="0"/>
            <a:cs typeface="Arial Bold" panose="020B0604020202090204" charset="0"/>
          </a:endParaRPr>
        </a:p>
      </dgm:t>
    </dgm:pt>
    <dgm:pt modelId="{B43AE58E-7518-4404-84E9-6F2BDB339385}" cxnId="{A41E7519-4463-4E3F-A993-847399EA8D09}" type="parTrans">
      <dgm:prSet/>
      <dgm:spPr/>
      <dgm:t>
        <a:bodyPr/>
        <a:lstStyle/>
        <a:p>
          <a:endParaRPr lang="zh-CN" altLang="en-US"/>
        </a:p>
      </dgm:t>
    </dgm:pt>
    <dgm:pt modelId="{5084927A-F521-4C2D-95CF-CC21B99FB0A0}" cxnId="{A41E7519-4463-4E3F-A993-847399EA8D09}" type="sibTrans">
      <dgm:prSet/>
      <dgm:spPr/>
      <dgm:t>
        <a:bodyPr/>
        <a:lstStyle/>
        <a:p>
          <a:endParaRPr lang="zh-CN" altLang="en-US"/>
        </a:p>
      </dgm:t>
    </dgm:pt>
    <dgm:pt modelId="{038C9B09-FB79-4788-9B38-62740165C9ED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b="1" dirty="0"/>
            <a:t>The ultimate user experience</a:t>
          </a:r>
          <a:r>
            <a:rPr lang="zh-CN" altLang="en-US" b="1" dirty="0"/>
            <a:t/>
          </a:r>
          <a:endParaRPr lang="zh-CN" altLang="en-US" b="1" dirty="0"/>
        </a:p>
      </dgm:t>
    </dgm:pt>
    <dgm:pt modelId="{833505E4-C07B-435D-8E7D-B832176E7A72}" cxnId="{971FDABD-97C9-4BF8-88A1-B9AC8420415A}" type="parTrans">
      <dgm:prSet/>
      <dgm:spPr/>
      <dgm:t>
        <a:bodyPr/>
        <a:lstStyle/>
        <a:p>
          <a:endParaRPr lang="zh-CN" altLang="en-US"/>
        </a:p>
      </dgm:t>
    </dgm:pt>
    <dgm:pt modelId="{2D4194AA-E52E-4A58-9370-4D8B57206479}" cxnId="{971FDABD-97C9-4BF8-88A1-B9AC8420415A}" type="sibTrans">
      <dgm:prSet/>
      <dgm:spPr/>
      <dgm:t>
        <a:bodyPr/>
        <a:lstStyle/>
        <a:p>
          <a:endParaRPr lang="zh-CN" altLang="en-US"/>
        </a:p>
      </dgm:t>
    </dgm:pt>
    <dgm:pt modelId="{9CF70233-4C28-4343-9D2A-330DBCB16262}" type="pres">
      <dgm:prSet presAssocID="{0A006857-EF3D-4608-B958-D13951AAA529}" presName="CompostProcess" presStyleCnt="0">
        <dgm:presLayoutVars>
          <dgm:dir/>
          <dgm:resizeHandles val="exact"/>
        </dgm:presLayoutVars>
      </dgm:prSet>
      <dgm:spPr/>
    </dgm:pt>
    <dgm:pt modelId="{DFEE6A71-E013-4F05-902B-31EEF4CD93F7}" type="pres">
      <dgm:prSet presAssocID="{0A006857-EF3D-4608-B958-D13951AAA529}" presName="arrow" presStyleLbl="bgShp" presStyleIdx="0" presStyleCnt="1" custLinFactNeighborX="3025" custLinFactNeighborY="7273"/>
      <dgm:spPr/>
    </dgm:pt>
    <dgm:pt modelId="{94B502E0-B568-4342-9E88-84319FD2297E}" type="pres">
      <dgm:prSet presAssocID="{0A006857-EF3D-4608-B958-D13951AAA529}" presName="linearProcess" presStyleCnt="0"/>
      <dgm:spPr/>
    </dgm:pt>
    <dgm:pt modelId="{CBF58A1B-E266-44C6-BD0C-B8F018F617C8}" type="pres">
      <dgm:prSet presAssocID="{1C1AB9D6-433E-4A9C-BCF6-E71B2431B231}" presName="textNode" presStyleLbl="node1" presStyleIdx="0" presStyleCnt="3" custLinFactX="-27922" custLinFactNeighborX="-100000" custLinFactNeighborY="0">
        <dgm:presLayoutVars>
          <dgm:bulletEnabled val="1"/>
        </dgm:presLayoutVars>
      </dgm:prSet>
      <dgm:spPr/>
    </dgm:pt>
    <dgm:pt modelId="{4E610DEB-035F-41C8-BA89-F58A8AD83584}" type="pres">
      <dgm:prSet presAssocID="{0DDEBACB-73C2-4676-8C33-E5ED8373C915}" presName="sibTrans" presStyleCnt="0"/>
      <dgm:spPr/>
    </dgm:pt>
    <dgm:pt modelId="{9EA8D1A7-0C47-43C8-ABBD-64C52B9FB338}" type="pres">
      <dgm:prSet presAssocID="{4FBEC008-FFE0-4249-BC30-5AF23F440BF1}" presName="textNode" presStyleLbl="node1" presStyleIdx="1" presStyleCnt="3" custLinFactNeighborX="-61926" custLinFactNeighborY="402">
        <dgm:presLayoutVars>
          <dgm:bulletEnabled val="1"/>
        </dgm:presLayoutVars>
      </dgm:prSet>
      <dgm:spPr/>
    </dgm:pt>
    <dgm:pt modelId="{A0498067-903A-49C6-8E2D-1CC301CF0DB8}" type="pres">
      <dgm:prSet presAssocID="{5084927A-F521-4C2D-95CF-CC21B99FB0A0}" presName="sibTrans" presStyleCnt="0"/>
      <dgm:spPr/>
    </dgm:pt>
    <dgm:pt modelId="{0F73E306-CD37-4A9F-A79A-90FE586AB2B1}" type="pres">
      <dgm:prSet presAssocID="{038C9B09-FB79-4788-9B38-62740165C9ED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A0FEFCEB-EAC7-47D3-B704-F10B337E5263}" srcId="{0A006857-EF3D-4608-B958-D13951AAA529}" destId="{1C1AB9D6-433E-4A9C-BCF6-E71B2431B231}" srcOrd="0" destOrd="0" parTransId="{A071C3C3-C41D-436D-B946-98E3114B55D6}" sibTransId="{0DDEBACB-73C2-4676-8C33-E5ED8373C915}"/>
    <dgm:cxn modelId="{A41E7519-4463-4E3F-A993-847399EA8D09}" srcId="{0A006857-EF3D-4608-B958-D13951AAA529}" destId="{4FBEC008-FFE0-4249-BC30-5AF23F440BF1}" srcOrd="1" destOrd="0" parTransId="{B43AE58E-7518-4404-84E9-6F2BDB339385}" sibTransId="{5084927A-F521-4C2D-95CF-CC21B99FB0A0}"/>
    <dgm:cxn modelId="{971FDABD-97C9-4BF8-88A1-B9AC8420415A}" srcId="{0A006857-EF3D-4608-B958-D13951AAA529}" destId="{038C9B09-FB79-4788-9B38-62740165C9ED}" srcOrd="2" destOrd="0" parTransId="{833505E4-C07B-435D-8E7D-B832176E7A72}" sibTransId="{2D4194AA-E52E-4A58-9370-4D8B57206479}"/>
    <dgm:cxn modelId="{5072A978-659E-4B3D-9C85-81D877E85D37}" type="presOf" srcId="{0A006857-EF3D-4608-B958-D13951AAA529}" destId="{9CF70233-4C28-4343-9D2A-330DBCB16262}" srcOrd="0" destOrd="0" presId="urn:microsoft.com/office/officeart/2005/8/layout/hProcess9"/>
    <dgm:cxn modelId="{C21FAD8E-3802-441B-BB0B-4C2805A0AC27}" type="presParOf" srcId="{9CF70233-4C28-4343-9D2A-330DBCB16262}" destId="{DFEE6A71-E013-4F05-902B-31EEF4CD93F7}" srcOrd="0" destOrd="0" presId="urn:microsoft.com/office/officeart/2005/8/layout/hProcess9"/>
    <dgm:cxn modelId="{8DE93CC3-899E-41F0-A497-61C40D29C454}" type="presParOf" srcId="{9CF70233-4C28-4343-9D2A-330DBCB16262}" destId="{94B502E0-B568-4342-9E88-84319FD2297E}" srcOrd="1" destOrd="0" presId="urn:microsoft.com/office/officeart/2005/8/layout/hProcess9"/>
    <dgm:cxn modelId="{1E438B5A-143A-4E81-BEE7-ECFB877E9892}" type="presParOf" srcId="{94B502E0-B568-4342-9E88-84319FD2297E}" destId="{CBF58A1B-E266-44C6-BD0C-B8F018F617C8}" srcOrd="0" destOrd="1" presId="urn:microsoft.com/office/officeart/2005/8/layout/hProcess9"/>
    <dgm:cxn modelId="{6B5D4D8B-5248-4476-B2BE-803150AB6245}" type="presOf" srcId="{1C1AB9D6-433E-4A9C-BCF6-E71B2431B231}" destId="{CBF58A1B-E266-44C6-BD0C-B8F018F617C8}" srcOrd="0" destOrd="0" presId="urn:microsoft.com/office/officeart/2005/8/layout/hProcess9"/>
    <dgm:cxn modelId="{D9EFBF06-A90E-49B8-BAA9-DA6545F67282}" type="presParOf" srcId="{94B502E0-B568-4342-9E88-84319FD2297E}" destId="{4E610DEB-035F-41C8-BA89-F58A8AD83584}" srcOrd="1" destOrd="1" presId="urn:microsoft.com/office/officeart/2005/8/layout/hProcess9"/>
    <dgm:cxn modelId="{1518D4FB-8B50-4030-AD63-0C9F24419F47}" type="presParOf" srcId="{94B502E0-B568-4342-9E88-84319FD2297E}" destId="{9EA8D1A7-0C47-43C8-ABBD-64C52B9FB338}" srcOrd="2" destOrd="1" presId="urn:microsoft.com/office/officeart/2005/8/layout/hProcess9"/>
    <dgm:cxn modelId="{9A95751E-6699-4B04-B7AC-331289BA001F}" type="presOf" srcId="{4FBEC008-FFE0-4249-BC30-5AF23F440BF1}" destId="{9EA8D1A7-0C47-43C8-ABBD-64C52B9FB338}" srcOrd="0" destOrd="0" presId="urn:microsoft.com/office/officeart/2005/8/layout/hProcess9"/>
    <dgm:cxn modelId="{6CAF3803-53F2-47C2-9673-979D6A8D9D35}" type="presParOf" srcId="{94B502E0-B568-4342-9E88-84319FD2297E}" destId="{A0498067-903A-49C6-8E2D-1CC301CF0DB8}" srcOrd="3" destOrd="1" presId="urn:microsoft.com/office/officeart/2005/8/layout/hProcess9"/>
    <dgm:cxn modelId="{B0E9C2D3-5427-4B68-9A40-910CF63D096E}" type="presParOf" srcId="{94B502E0-B568-4342-9E88-84319FD2297E}" destId="{0F73E306-CD37-4A9F-A79A-90FE586AB2B1}" srcOrd="4" destOrd="1" presId="urn:microsoft.com/office/officeart/2005/8/layout/hProcess9"/>
    <dgm:cxn modelId="{BA185EA6-E562-402F-876D-1290B9415822}" type="presOf" srcId="{038C9B09-FB79-4788-9B38-62740165C9ED}" destId="{0F73E306-CD37-4A9F-A79A-90FE586AB2B1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3EC863-F573-463C-B3A3-1ED242B5B9C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6360DF8-6092-45E8-B2D9-5F3DBED30F77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Personalized Products</a:t>
          </a:r>
          <a:r>
            <a:rPr lang="zh-CN" altLang="en-US" dirty="0"/>
            <a:t/>
          </a:r>
          <a:endParaRPr lang="zh-CN" altLang="en-US" dirty="0"/>
        </a:p>
      </dgm:t>
    </dgm:pt>
    <dgm:pt modelId="{3997C956-F33D-47C6-BC10-893BBC332961}" cxnId="{46EFA615-7A85-4CE5-B265-7291A695C79D}" type="parTrans">
      <dgm:prSet/>
      <dgm:spPr/>
      <dgm:t>
        <a:bodyPr/>
        <a:lstStyle/>
        <a:p>
          <a:endParaRPr lang="zh-CN" altLang="en-US"/>
        </a:p>
      </dgm:t>
    </dgm:pt>
    <dgm:pt modelId="{7128FB1D-F8DC-4012-B332-F31C1903B5E0}" cxnId="{46EFA615-7A85-4CE5-B265-7291A695C79D}" type="sibTrans">
      <dgm:prSet/>
      <dgm:spPr/>
      <dgm:t>
        <a:bodyPr/>
        <a:lstStyle/>
        <a:p>
          <a:endParaRPr lang="zh-CN" altLang="en-US"/>
        </a:p>
      </dgm:t>
    </dgm:pt>
    <dgm:pt modelId="{F1D9D37C-CC34-4902-866B-5D10FBD2C33A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Health</a:t>
          </a:r>
          <a:r>
            <a:rPr lang="en-US" altLang="zh-CN" dirty="0"/>
            <a:t>ier</a:t>
          </a:r>
          <a:r>
            <a:rPr lang="en-US" altLang="zh-CN" dirty="0"/>
            <a:t/>
          </a:r>
          <a:endParaRPr lang="en-US" altLang="zh-CN" dirty="0"/>
        </a:p>
      </dgm:t>
    </dgm:pt>
    <dgm:pt modelId="{42687337-32DD-44A4-B7CA-ED959D178700}" cxnId="{36A9362A-2B8A-45D8-93E1-56BFB61FD931}" type="parTrans">
      <dgm:prSet/>
      <dgm:spPr/>
      <dgm:t>
        <a:bodyPr/>
        <a:lstStyle/>
        <a:p>
          <a:endParaRPr lang="zh-CN" altLang="en-US"/>
        </a:p>
      </dgm:t>
    </dgm:pt>
    <dgm:pt modelId="{77FFAB36-6C64-48F1-86C5-7AD44B28ABCE}" cxnId="{36A9362A-2B8A-45D8-93E1-56BFB61FD931}" type="sibTrans">
      <dgm:prSet/>
      <dgm:spPr/>
      <dgm:t>
        <a:bodyPr/>
        <a:lstStyle/>
        <a:p>
          <a:endParaRPr lang="zh-CN" altLang="en-US"/>
        </a:p>
      </dgm:t>
    </dgm:pt>
    <dgm:pt modelId="{17D74DBE-B496-4151-81A1-E110A64B822B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Focus on user health</a:t>
          </a:r>
          <a:r>
            <a:rPr lang="zh-CN" altLang="en-US" dirty="0"/>
            <a:t/>
          </a:r>
          <a:endParaRPr lang="zh-CN" altLang="en-US" dirty="0"/>
        </a:p>
      </dgm:t>
    </dgm:pt>
    <dgm:pt modelId="{4F080850-48CE-451B-B69B-0E4DAAC1AA07}" cxnId="{E50AEA8D-2267-4AAC-BABF-9C62F3EB5B6A}" type="parTrans">
      <dgm:prSet/>
      <dgm:spPr/>
      <dgm:t>
        <a:bodyPr/>
        <a:lstStyle/>
        <a:p>
          <a:endParaRPr lang="zh-CN" altLang="en-US"/>
        </a:p>
      </dgm:t>
    </dgm:pt>
    <dgm:pt modelId="{E28F094E-E5ED-4763-80AD-7833B1A0A532}" cxnId="{E50AEA8D-2267-4AAC-BABF-9C62F3EB5B6A}" type="sibTrans">
      <dgm:prSet/>
      <dgm:spPr/>
      <dgm:t>
        <a:bodyPr/>
        <a:lstStyle/>
        <a:p>
          <a:endParaRPr lang="zh-CN" altLang="en-US"/>
        </a:p>
      </dgm:t>
    </dgm:pt>
    <dgm:pt modelId="{C40F80BA-4DCD-406F-B714-4CD76328BAD9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Focus on </a:t>
          </a:r>
          <a:r>
            <a:rPr lang="en-US" altLang="zh-CN" dirty="0"/>
            <a:t>powerful </a:t>
          </a:r>
          <a:r>
            <a:rPr lang="zh-CN" altLang="en-US" dirty="0"/>
            <a:t>cleaning</a:t>
          </a:r>
          <a:r>
            <a:rPr lang="zh-CN" altLang="en-US" dirty="0"/>
            <a:t/>
          </a:r>
          <a:endParaRPr lang="zh-CN" altLang="en-US" dirty="0"/>
        </a:p>
      </dgm:t>
    </dgm:pt>
    <dgm:pt modelId="{2B444FAF-190E-47EF-9BB0-53A0B7185CC0}" cxnId="{0D91A6A0-E384-420B-A282-CE8E8DADAC48}" type="parTrans">
      <dgm:prSet/>
      <dgm:spPr/>
      <dgm:t>
        <a:bodyPr/>
        <a:lstStyle/>
        <a:p>
          <a:endParaRPr lang="zh-CN" altLang="en-US"/>
        </a:p>
      </dgm:t>
    </dgm:pt>
    <dgm:pt modelId="{FA904513-455C-4F11-AB9D-02C5C284625E}" cxnId="{0D91A6A0-E384-420B-A282-CE8E8DADAC48}" type="sibTrans">
      <dgm:prSet/>
      <dgm:spPr/>
      <dgm:t>
        <a:bodyPr/>
        <a:lstStyle/>
        <a:p>
          <a:endParaRPr lang="zh-CN" altLang="en-US"/>
        </a:p>
      </dgm:t>
    </dgm:pt>
    <dgm:pt modelId="{3AF740ED-DC3F-4FD7-BD1A-162CC105514C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Smaller</a:t>
          </a:r>
          <a:r>
            <a:rPr lang="en-US" altLang="zh-CN" dirty="0"/>
            <a:t/>
          </a:r>
          <a:endParaRPr lang="en-US" altLang="zh-CN" dirty="0"/>
        </a:p>
      </dgm:t>
    </dgm:pt>
    <dgm:pt modelId="{A2AF1B13-80BF-4520-84C6-A1690359D48F}" cxnId="{8FD51D57-1956-421C-B27A-6F2004F324FF}" type="parTrans">
      <dgm:prSet/>
      <dgm:spPr/>
      <dgm:t>
        <a:bodyPr/>
        <a:lstStyle/>
        <a:p>
          <a:endParaRPr lang="zh-CN" altLang="en-US"/>
        </a:p>
      </dgm:t>
    </dgm:pt>
    <dgm:pt modelId="{6471A757-7F66-432B-A76E-EEC9B29B923B}" cxnId="{8FD51D57-1956-421C-B27A-6F2004F324FF}" type="sibTrans">
      <dgm:prSet/>
      <dgm:spPr/>
      <dgm:t>
        <a:bodyPr/>
        <a:lstStyle/>
        <a:p>
          <a:endParaRPr lang="zh-CN" altLang="en-US"/>
        </a:p>
      </dgm:t>
    </dgm:pt>
    <dgm:pt modelId="{2F0E4A89-1A5B-4107-AD92-E839B8C61AC0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Classification</a:t>
          </a:r>
          <a:r>
            <a:rPr lang="zh-CN" altLang="en-US" dirty="0"/>
            <a:t/>
          </a:r>
          <a:endParaRPr lang="zh-CN" altLang="en-US" dirty="0"/>
        </a:p>
      </dgm:t>
    </dgm:pt>
    <dgm:pt modelId="{002361FA-D71F-4FEC-9DB8-D502E4CC664D}" cxnId="{8FD94BE7-A7D7-479E-9717-3D4605C2B65D}" type="parTrans">
      <dgm:prSet/>
      <dgm:spPr/>
      <dgm:t>
        <a:bodyPr/>
        <a:lstStyle/>
        <a:p>
          <a:endParaRPr lang="zh-CN" altLang="en-US"/>
        </a:p>
      </dgm:t>
    </dgm:pt>
    <dgm:pt modelId="{54F30646-AD12-4228-9EFE-B9E673A98E87}" cxnId="{8FD94BE7-A7D7-479E-9717-3D4605C2B65D}" type="sibTrans">
      <dgm:prSet/>
      <dgm:spPr/>
      <dgm:t>
        <a:bodyPr/>
        <a:lstStyle/>
        <a:p>
          <a:endParaRPr lang="zh-CN" altLang="en-US"/>
        </a:p>
      </dgm:t>
    </dgm:pt>
    <dgm:pt modelId="{2DE76C95-BB6B-4089-BA78-F160140BFA15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Refine laundry types</a:t>
          </a:r>
          <a:r>
            <a:rPr lang="zh-CN" altLang="en-US" dirty="0"/>
            <a:t/>
          </a:r>
          <a:endParaRPr lang="zh-CN" altLang="en-US" dirty="0"/>
        </a:p>
      </dgm:t>
    </dgm:pt>
    <dgm:pt modelId="{F72B9291-D7F6-49B0-B7E5-D9109639A928}" cxnId="{24D3153A-1B68-4235-BF8C-08BF8E94046F}" type="parTrans">
      <dgm:prSet/>
      <dgm:spPr/>
      <dgm:t>
        <a:bodyPr/>
        <a:lstStyle/>
        <a:p>
          <a:endParaRPr lang="zh-CN" altLang="en-US"/>
        </a:p>
      </dgm:t>
    </dgm:pt>
    <dgm:pt modelId="{89054DDA-54A4-4928-8D96-79D0216F137D}" cxnId="{24D3153A-1B68-4235-BF8C-08BF8E94046F}" type="sibTrans">
      <dgm:prSet/>
      <dgm:spPr/>
      <dgm:t>
        <a:bodyPr/>
        <a:lstStyle/>
        <a:p>
          <a:endParaRPr lang="zh-CN" altLang="en-US"/>
        </a:p>
      </dgm:t>
    </dgm:pt>
    <dgm:pt modelId="{D2CAB2EC-ECE5-440C-94FC-ABC98D293CB5}" type="pres">
      <dgm:prSet presAssocID="{FF3EC863-F573-463C-B3A3-1ED242B5B9C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C2770D1-83ED-4E00-8970-E3F05B4CF7F4}" type="pres">
      <dgm:prSet presAssocID="{96360DF8-6092-45E8-B2D9-5F3DBED30F77}" presName="hierRoot1" presStyleCnt="0"/>
      <dgm:spPr/>
    </dgm:pt>
    <dgm:pt modelId="{E8B9E5EE-609E-41ED-98F6-0DC4EF2DFEDF}" type="pres">
      <dgm:prSet presAssocID="{96360DF8-6092-45E8-B2D9-5F3DBED30F77}" presName="composite" presStyleCnt="0"/>
      <dgm:spPr/>
    </dgm:pt>
    <dgm:pt modelId="{F5A372CE-6526-4B79-B986-96BD0F63FF48}" type="pres">
      <dgm:prSet presAssocID="{96360DF8-6092-45E8-B2D9-5F3DBED30F77}" presName="background" presStyleLbl="node0" presStyleIdx="0" presStyleCnt="1"/>
      <dgm:spPr/>
    </dgm:pt>
    <dgm:pt modelId="{DCD64472-9573-429C-ADC1-B5AF63801C47}" type="pres">
      <dgm:prSet presAssocID="{96360DF8-6092-45E8-B2D9-5F3DBED30F77}" presName="text" presStyleLbl="fgAcc0" presStyleIdx="0" presStyleCnt="1">
        <dgm:presLayoutVars>
          <dgm:chPref val="3"/>
        </dgm:presLayoutVars>
      </dgm:prSet>
      <dgm:spPr/>
    </dgm:pt>
    <dgm:pt modelId="{7A23E0C7-3883-464D-AF00-594092ED6FC1}" type="pres">
      <dgm:prSet presAssocID="{96360DF8-6092-45E8-B2D9-5F3DBED30F77}" presName="hierChild2" presStyleCnt="0"/>
      <dgm:spPr/>
    </dgm:pt>
    <dgm:pt modelId="{955E552F-C9AC-411C-93C2-50FA41161D54}" type="pres">
      <dgm:prSet presAssocID="{42687337-32DD-44A4-B7CA-ED959D178700}" presName="Name10" presStyleLbl="parChTrans1D2" presStyleIdx="0" presStyleCnt="3"/>
      <dgm:spPr/>
    </dgm:pt>
    <dgm:pt modelId="{68ADD448-9DAD-4803-A459-1C8DDC5FD352}" type="pres">
      <dgm:prSet presAssocID="{F1D9D37C-CC34-4902-866B-5D10FBD2C33A}" presName="hierRoot2" presStyleCnt="0"/>
      <dgm:spPr/>
    </dgm:pt>
    <dgm:pt modelId="{3374E60F-C008-482B-89A6-69B4CA53C4E2}" type="pres">
      <dgm:prSet presAssocID="{F1D9D37C-CC34-4902-866B-5D10FBD2C33A}" presName="composite2" presStyleCnt="0"/>
      <dgm:spPr/>
    </dgm:pt>
    <dgm:pt modelId="{BD529DE0-55C6-48F3-AD80-EC4B32ED2F5A}" type="pres">
      <dgm:prSet presAssocID="{F1D9D37C-CC34-4902-866B-5D10FBD2C33A}" presName="background2" presStyleLbl="node2" presStyleIdx="0" presStyleCnt="3"/>
      <dgm:spPr/>
    </dgm:pt>
    <dgm:pt modelId="{348A2880-CC14-448D-9BED-9ACE1FCA966A}" type="pres">
      <dgm:prSet presAssocID="{F1D9D37C-CC34-4902-866B-5D10FBD2C33A}" presName="text2" presStyleLbl="fgAcc2" presStyleIdx="0" presStyleCnt="3">
        <dgm:presLayoutVars>
          <dgm:chPref val="3"/>
        </dgm:presLayoutVars>
      </dgm:prSet>
      <dgm:spPr/>
    </dgm:pt>
    <dgm:pt modelId="{38DA8E37-091B-4EF8-8327-B07453D4E341}" type="pres">
      <dgm:prSet presAssocID="{F1D9D37C-CC34-4902-866B-5D10FBD2C33A}" presName="hierChild3" presStyleCnt="0"/>
      <dgm:spPr/>
    </dgm:pt>
    <dgm:pt modelId="{7D243091-1C37-4F73-8E32-6AF2D222C62C}" type="pres">
      <dgm:prSet presAssocID="{4F080850-48CE-451B-B69B-0E4DAAC1AA07}" presName="Name17" presStyleLbl="parChTrans1D3" presStyleIdx="0" presStyleCnt="3"/>
      <dgm:spPr/>
    </dgm:pt>
    <dgm:pt modelId="{7ECE38A4-5D72-4838-B9C1-A439B7B268FB}" type="pres">
      <dgm:prSet presAssocID="{17D74DBE-B496-4151-81A1-E110A64B822B}" presName="hierRoot3" presStyleCnt="0"/>
      <dgm:spPr/>
    </dgm:pt>
    <dgm:pt modelId="{3270A8D3-5B62-4191-A4C5-AB4B7032059C}" type="pres">
      <dgm:prSet presAssocID="{17D74DBE-B496-4151-81A1-E110A64B822B}" presName="composite3" presStyleCnt="0"/>
      <dgm:spPr/>
    </dgm:pt>
    <dgm:pt modelId="{2E95F8FE-B2E0-4EB2-81C7-E10DAC08F3D0}" type="pres">
      <dgm:prSet presAssocID="{17D74DBE-B496-4151-81A1-E110A64B822B}" presName="background3" presStyleLbl="node3" presStyleIdx="0" presStyleCnt="3"/>
      <dgm:spPr/>
    </dgm:pt>
    <dgm:pt modelId="{B66914A9-C88A-4E48-AFBC-2A9E8DC6B043}" type="pres">
      <dgm:prSet presAssocID="{17D74DBE-B496-4151-81A1-E110A64B822B}" presName="text3" presStyleLbl="fgAcc3" presStyleIdx="0" presStyleCnt="3" custScaleX="120205">
        <dgm:presLayoutVars>
          <dgm:chPref val="3"/>
        </dgm:presLayoutVars>
      </dgm:prSet>
      <dgm:spPr/>
    </dgm:pt>
    <dgm:pt modelId="{967589D2-2E9D-4CF5-83CF-A7F33A35ABAF}" type="pres">
      <dgm:prSet presAssocID="{17D74DBE-B496-4151-81A1-E110A64B822B}" presName="hierChild4" presStyleCnt="0"/>
      <dgm:spPr/>
    </dgm:pt>
    <dgm:pt modelId="{80B6F9DF-1A12-40FD-A340-35C1918CA5A0}" type="pres">
      <dgm:prSet presAssocID="{2B444FAF-190E-47EF-9BB0-53A0B7185CC0}" presName="Name17" presStyleLbl="parChTrans1D3" presStyleIdx="1" presStyleCnt="3"/>
      <dgm:spPr/>
    </dgm:pt>
    <dgm:pt modelId="{2F4BCB24-ADFF-4CAE-B32E-1F4F8CF04CCE}" type="pres">
      <dgm:prSet presAssocID="{C40F80BA-4DCD-406F-B714-4CD76328BAD9}" presName="hierRoot3" presStyleCnt="0"/>
      <dgm:spPr/>
    </dgm:pt>
    <dgm:pt modelId="{FC1F80F0-7495-4054-837B-196BDC479B24}" type="pres">
      <dgm:prSet presAssocID="{C40F80BA-4DCD-406F-B714-4CD76328BAD9}" presName="composite3" presStyleCnt="0"/>
      <dgm:spPr/>
    </dgm:pt>
    <dgm:pt modelId="{FD9FE707-E8BD-422E-B2E0-3F83C0A55857}" type="pres">
      <dgm:prSet presAssocID="{C40F80BA-4DCD-406F-B714-4CD76328BAD9}" presName="background3" presStyleLbl="node3" presStyleIdx="1" presStyleCnt="3"/>
      <dgm:spPr/>
    </dgm:pt>
    <dgm:pt modelId="{B403953A-6C94-48C6-AD4F-6FB6BC23C679}" type="pres">
      <dgm:prSet presAssocID="{C40F80BA-4DCD-406F-B714-4CD76328BAD9}" presName="text3" presStyleLbl="fgAcc3" presStyleIdx="1" presStyleCnt="3">
        <dgm:presLayoutVars>
          <dgm:chPref val="3"/>
        </dgm:presLayoutVars>
      </dgm:prSet>
      <dgm:spPr/>
    </dgm:pt>
    <dgm:pt modelId="{329E9F4B-8DA0-4C8C-B66C-176BD1990374}" type="pres">
      <dgm:prSet presAssocID="{C40F80BA-4DCD-406F-B714-4CD76328BAD9}" presName="hierChild4" presStyleCnt="0"/>
      <dgm:spPr/>
    </dgm:pt>
    <dgm:pt modelId="{FB1F1E15-3C6E-4723-A943-C36061E4D100}" type="pres">
      <dgm:prSet presAssocID="{A2AF1B13-80BF-4520-84C6-A1690359D48F}" presName="Name10" presStyleLbl="parChTrans1D2" presStyleIdx="1" presStyleCnt="3"/>
      <dgm:spPr/>
    </dgm:pt>
    <dgm:pt modelId="{A4987376-4C31-4B04-8EE1-489B5C3D4413}" type="pres">
      <dgm:prSet presAssocID="{3AF740ED-DC3F-4FD7-BD1A-162CC105514C}" presName="hierRoot2" presStyleCnt="0"/>
      <dgm:spPr/>
    </dgm:pt>
    <dgm:pt modelId="{20668B00-8DFE-4EAF-B29D-E31CBA059B1D}" type="pres">
      <dgm:prSet presAssocID="{3AF740ED-DC3F-4FD7-BD1A-162CC105514C}" presName="composite2" presStyleCnt="0"/>
      <dgm:spPr/>
    </dgm:pt>
    <dgm:pt modelId="{1AA29FC6-6ABC-43EC-819A-1B06F65DF13A}" type="pres">
      <dgm:prSet presAssocID="{3AF740ED-DC3F-4FD7-BD1A-162CC105514C}" presName="background2" presStyleLbl="node2" presStyleIdx="1" presStyleCnt="3"/>
      <dgm:spPr/>
    </dgm:pt>
    <dgm:pt modelId="{A8E65849-8147-4E15-9F88-EC971E4119DB}" type="pres">
      <dgm:prSet presAssocID="{3AF740ED-DC3F-4FD7-BD1A-162CC105514C}" presName="text2" presStyleLbl="fgAcc2" presStyleIdx="1" presStyleCnt="3">
        <dgm:presLayoutVars>
          <dgm:chPref val="3"/>
        </dgm:presLayoutVars>
      </dgm:prSet>
      <dgm:spPr/>
    </dgm:pt>
    <dgm:pt modelId="{5C9DF76C-77B7-46D4-BBA0-61833490F119}" type="pres">
      <dgm:prSet presAssocID="{3AF740ED-DC3F-4FD7-BD1A-162CC105514C}" presName="hierChild3" presStyleCnt="0"/>
      <dgm:spPr/>
    </dgm:pt>
    <dgm:pt modelId="{AE2FD274-A223-465D-A0BB-0D40D4B262BA}" type="pres">
      <dgm:prSet presAssocID="{002361FA-D71F-4FEC-9DB8-D502E4CC664D}" presName="Name10" presStyleLbl="parChTrans1D2" presStyleIdx="2" presStyleCnt="3"/>
      <dgm:spPr/>
    </dgm:pt>
    <dgm:pt modelId="{2F4B66E4-F4AC-4E5E-B3A0-1FCFC61F4B1D}" type="pres">
      <dgm:prSet presAssocID="{2F0E4A89-1A5B-4107-AD92-E839B8C61AC0}" presName="hierRoot2" presStyleCnt="0"/>
      <dgm:spPr/>
    </dgm:pt>
    <dgm:pt modelId="{F79D8AB2-92CE-4C54-8CF5-492484DA9789}" type="pres">
      <dgm:prSet presAssocID="{2F0E4A89-1A5B-4107-AD92-E839B8C61AC0}" presName="composite2" presStyleCnt="0"/>
      <dgm:spPr/>
    </dgm:pt>
    <dgm:pt modelId="{F8C78FF2-8E21-4197-BAFB-1A4BAF23A64D}" type="pres">
      <dgm:prSet presAssocID="{2F0E4A89-1A5B-4107-AD92-E839B8C61AC0}" presName="background2" presStyleLbl="node2" presStyleIdx="2" presStyleCnt="3"/>
      <dgm:spPr/>
    </dgm:pt>
    <dgm:pt modelId="{19ABE74C-1FF2-40C1-9A04-F3E374440962}" type="pres">
      <dgm:prSet presAssocID="{2F0E4A89-1A5B-4107-AD92-E839B8C61AC0}" presName="text2" presStyleLbl="fgAcc2" presStyleIdx="2" presStyleCnt="3">
        <dgm:presLayoutVars>
          <dgm:chPref val="3"/>
        </dgm:presLayoutVars>
      </dgm:prSet>
      <dgm:spPr/>
    </dgm:pt>
    <dgm:pt modelId="{2D231BC9-A98A-4BED-8BA1-BC2543A7C135}" type="pres">
      <dgm:prSet presAssocID="{2F0E4A89-1A5B-4107-AD92-E839B8C61AC0}" presName="hierChild3" presStyleCnt="0"/>
      <dgm:spPr/>
    </dgm:pt>
    <dgm:pt modelId="{7C180B3C-84A8-447B-976E-37A1440CBC05}" type="pres">
      <dgm:prSet presAssocID="{F72B9291-D7F6-49B0-B7E5-D9109639A928}" presName="Name17" presStyleLbl="parChTrans1D3" presStyleIdx="2" presStyleCnt="3"/>
      <dgm:spPr/>
    </dgm:pt>
    <dgm:pt modelId="{1289447D-1C37-4B50-B5B6-37E36CE13A61}" type="pres">
      <dgm:prSet presAssocID="{2DE76C95-BB6B-4089-BA78-F160140BFA15}" presName="hierRoot3" presStyleCnt="0"/>
      <dgm:spPr/>
    </dgm:pt>
    <dgm:pt modelId="{0C466C92-FD72-4253-A3A4-4F0B8C6D1D39}" type="pres">
      <dgm:prSet presAssocID="{2DE76C95-BB6B-4089-BA78-F160140BFA15}" presName="composite3" presStyleCnt="0"/>
      <dgm:spPr/>
    </dgm:pt>
    <dgm:pt modelId="{C43ECF99-E12D-4EC6-BF25-B183A71E65BE}" type="pres">
      <dgm:prSet presAssocID="{2DE76C95-BB6B-4089-BA78-F160140BFA15}" presName="background3" presStyleLbl="node3" presStyleIdx="2" presStyleCnt="3"/>
      <dgm:spPr/>
    </dgm:pt>
    <dgm:pt modelId="{BA190665-6BCE-4549-9E1C-5AF8927DFF7A}" type="pres">
      <dgm:prSet presAssocID="{2DE76C95-BB6B-4089-BA78-F160140BFA15}" presName="text3" presStyleLbl="fgAcc3" presStyleIdx="2" presStyleCnt="3" custScaleX="125750">
        <dgm:presLayoutVars>
          <dgm:chPref val="3"/>
        </dgm:presLayoutVars>
      </dgm:prSet>
      <dgm:spPr/>
    </dgm:pt>
    <dgm:pt modelId="{E428CCDB-EAF2-4C04-9608-3B647ECAF9D8}" type="pres">
      <dgm:prSet presAssocID="{2DE76C95-BB6B-4089-BA78-F160140BFA15}" presName="hierChild4" presStyleCnt="0"/>
      <dgm:spPr/>
    </dgm:pt>
  </dgm:ptLst>
  <dgm:cxnLst>
    <dgm:cxn modelId="{46EFA615-7A85-4CE5-B265-7291A695C79D}" srcId="{FF3EC863-F573-463C-B3A3-1ED242B5B9CB}" destId="{96360DF8-6092-45E8-B2D9-5F3DBED30F77}" srcOrd="0" destOrd="0" parTransId="{3997C956-F33D-47C6-BC10-893BBC332961}" sibTransId="{7128FB1D-F8DC-4012-B332-F31C1903B5E0}"/>
    <dgm:cxn modelId="{36A9362A-2B8A-45D8-93E1-56BFB61FD931}" srcId="{96360DF8-6092-45E8-B2D9-5F3DBED30F77}" destId="{F1D9D37C-CC34-4902-866B-5D10FBD2C33A}" srcOrd="0" destOrd="0" parTransId="{42687337-32DD-44A4-B7CA-ED959D178700}" sibTransId="{77FFAB36-6C64-48F1-86C5-7AD44B28ABCE}"/>
    <dgm:cxn modelId="{E50AEA8D-2267-4AAC-BABF-9C62F3EB5B6A}" srcId="{F1D9D37C-CC34-4902-866B-5D10FBD2C33A}" destId="{17D74DBE-B496-4151-81A1-E110A64B822B}" srcOrd="0" destOrd="0" parTransId="{4F080850-48CE-451B-B69B-0E4DAAC1AA07}" sibTransId="{E28F094E-E5ED-4763-80AD-7833B1A0A532}"/>
    <dgm:cxn modelId="{0D91A6A0-E384-420B-A282-CE8E8DADAC48}" srcId="{F1D9D37C-CC34-4902-866B-5D10FBD2C33A}" destId="{C40F80BA-4DCD-406F-B714-4CD76328BAD9}" srcOrd="1" destOrd="0" parTransId="{2B444FAF-190E-47EF-9BB0-53A0B7185CC0}" sibTransId="{FA904513-455C-4F11-AB9D-02C5C284625E}"/>
    <dgm:cxn modelId="{8FD51D57-1956-421C-B27A-6F2004F324FF}" srcId="{96360DF8-6092-45E8-B2D9-5F3DBED30F77}" destId="{3AF740ED-DC3F-4FD7-BD1A-162CC105514C}" srcOrd="1" destOrd="0" parTransId="{A2AF1B13-80BF-4520-84C6-A1690359D48F}" sibTransId="{6471A757-7F66-432B-A76E-EEC9B29B923B}"/>
    <dgm:cxn modelId="{8FD94BE7-A7D7-479E-9717-3D4605C2B65D}" srcId="{96360DF8-6092-45E8-B2D9-5F3DBED30F77}" destId="{2F0E4A89-1A5B-4107-AD92-E839B8C61AC0}" srcOrd="2" destOrd="0" parTransId="{002361FA-D71F-4FEC-9DB8-D502E4CC664D}" sibTransId="{54F30646-AD12-4228-9EFE-B9E673A98E87}"/>
    <dgm:cxn modelId="{24D3153A-1B68-4235-BF8C-08BF8E94046F}" srcId="{2F0E4A89-1A5B-4107-AD92-E839B8C61AC0}" destId="{2DE76C95-BB6B-4089-BA78-F160140BFA15}" srcOrd="0" destOrd="2" parTransId="{F72B9291-D7F6-49B0-B7E5-D9109639A928}" sibTransId="{89054DDA-54A4-4928-8D96-79D0216F137D}"/>
    <dgm:cxn modelId="{16C67D4D-4A53-4366-B68B-258E0C6E66FE}" type="presOf" srcId="{FF3EC863-F573-463C-B3A3-1ED242B5B9CB}" destId="{D2CAB2EC-ECE5-440C-94FC-ABC98D293CB5}" srcOrd="0" destOrd="0" presId="urn:microsoft.com/office/officeart/2005/8/layout/hierarchy1"/>
    <dgm:cxn modelId="{5C811C21-631A-4211-A7B8-403D5E559786}" type="presParOf" srcId="{D2CAB2EC-ECE5-440C-94FC-ABC98D293CB5}" destId="{6C2770D1-83ED-4E00-8970-E3F05B4CF7F4}" srcOrd="0" destOrd="0" presId="urn:microsoft.com/office/officeart/2005/8/layout/hierarchy1"/>
    <dgm:cxn modelId="{6C2EFF12-8EC9-40BE-8252-69FF941C9B48}" type="presParOf" srcId="{6C2770D1-83ED-4E00-8970-E3F05B4CF7F4}" destId="{E8B9E5EE-609E-41ED-98F6-0DC4EF2DFEDF}" srcOrd="0" destOrd="0" presId="urn:microsoft.com/office/officeart/2005/8/layout/hierarchy1"/>
    <dgm:cxn modelId="{A9784D74-537B-4AF7-A72D-F20934CDE4AE}" type="presParOf" srcId="{E8B9E5EE-609E-41ED-98F6-0DC4EF2DFEDF}" destId="{F5A372CE-6526-4B79-B986-96BD0F63FF48}" srcOrd="0" destOrd="0" presId="urn:microsoft.com/office/officeart/2005/8/layout/hierarchy1"/>
    <dgm:cxn modelId="{8AFCBBDD-4D40-4D83-8117-DB7001C0EF33}" type="presParOf" srcId="{E8B9E5EE-609E-41ED-98F6-0DC4EF2DFEDF}" destId="{DCD64472-9573-429C-ADC1-B5AF63801C47}" srcOrd="1" destOrd="0" presId="urn:microsoft.com/office/officeart/2005/8/layout/hierarchy1"/>
    <dgm:cxn modelId="{13C75BA5-CCB9-450F-9A88-53D4A3DC8B50}" type="presOf" srcId="{96360DF8-6092-45E8-B2D9-5F3DBED30F77}" destId="{DCD64472-9573-429C-ADC1-B5AF63801C47}" srcOrd="0" destOrd="0" presId="urn:microsoft.com/office/officeart/2005/8/layout/hierarchy1"/>
    <dgm:cxn modelId="{8D504B4F-C45E-4D4E-B09A-ACC222763E74}" type="presParOf" srcId="{6C2770D1-83ED-4E00-8970-E3F05B4CF7F4}" destId="{7A23E0C7-3883-464D-AF00-594092ED6FC1}" srcOrd="1" destOrd="0" presId="urn:microsoft.com/office/officeart/2005/8/layout/hierarchy1"/>
    <dgm:cxn modelId="{1CBF66A2-7F41-4A9C-850B-75D9385DF1C2}" type="presParOf" srcId="{7A23E0C7-3883-464D-AF00-594092ED6FC1}" destId="{955E552F-C9AC-411C-93C2-50FA41161D54}" srcOrd="0" destOrd="1" presId="urn:microsoft.com/office/officeart/2005/8/layout/hierarchy1"/>
    <dgm:cxn modelId="{EF8BBA61-A921-4F4A-97B3-90FCC507BFAE}" type="presOf" srcId="{42687337-32DD-44A4-B7CA-ED959D178700}" destId="{955E552F-C9AC-411C-93C2-50FA41161D54}" srcOrd="0" destOrd="0" presId="urn:microsoft.com/office/officeart/2005/8/layout/hierarchy1"/>
    <dgm:cxn modelId="{E8217AB7-5EEB-4EEA-BC05-653CE55DE63E}" type="presParOf" srcId="{7A23E0C7-3883-464D-AF00-594092ED6FC1}" destId="{68ADD448-9DAD-4803-A459-1C8DDC5FD352}" srcOrd="1" destOrd="1" presId="urn:microsoft.com/office/officeart/2005/8/layout/hierarchy1"/>
    <dgm:cxn modelId="{3318F6A4-4E4D-4488-8062-8B8B75003948}" type="presParOf" srcId="{68ADD448-9DAD-4803-A459-1C8DDC5FD352}" destId="{3374E60F-C008-482B-89A6-69B4CA53C4E2}" srcOrd="0" destOrd="1" presId="urn:microsoft.com/office/officeart/2005/8/layout/hierarchy1"/>
    <dgm:cxn modelId="{BCACBBB6-5917-44A7-B93B-A64C454CAAE3}" type="presParOf" srcId="{3374E60F-C008-482B-89A6-69B4CA53C4E2}" destId="{BD529DE0-55C6-48F3-AD80-EC4B32ED2F5A}" srcOrd="0" destOrd="0" presId="urn:microsoft.com/office/officeart/2005/8/layout/hierarchy1"/>
    <dgm:cxn modelId="{C827E8D0-3556-453E-A447-7ABAE1D42B05}" type="presParOf" srcId="{3374E60F-C008-482B-89A6-69B4CA53C4E2}" destId="{348A2880-CC14-448D-9BED-9ACE1FCA966A}" srcOrd="1" destOrd="0" presId="urn:microsoft.com/office/officeart/2005/8/layout/hierarchy1"/>
    <dgm:cxn modelId="{06D3235D-6DF0-45B2-8646-B9093A769FD4}" type="presOf" srcId="{F1D9D37C-CC34-4902-866B-5D10FBD2C33A}" destId="{348A2880-CC14-448D-9BED-9ACE1FCA966A}" srcOrd="0" destOrd="0" presId="urn:microsoft.com/office/officeart/2005/8/layout/hierarchy1"/>
    <dgm:cxn modelId="{78D5BCD3-3A16-4CB2-8F2C-3E95A66D0C76}" type="presParOf" srcId="{68ADD448-9DAD-4803-A459-1C8DDC5FD352}" destId="{38DA8E37-091B-4EF8-8327-B07453D4E341}" srcOrd="1" destOrd="1" presId="urn:microsoft.com/office/officeart/2005/8/layout/hierarchy1"/>
    <dgm:cxn modelId="{757A10D2-752B-4BE3-9DC7-7BE67129A8AC}" type="presParOf" srcId="{38DA8E37-091B-4EF8-8327-B07453D4E341}" destId="{7D243091-1C37-4F73-8E32-6AF2D222C62C}" srcOrd="0" destOrd="1" presId="urn:microsoft.com/office/officeart/2005/8/layout/hierarchy1"/>
    <dgm:cxn modelId="{942BB467-3B58-4E44-B43B-BAAFFDDF7433}" type="presOf" srcId="{4F080850-48CE-451B-B69B-0E4DAAC1AA07}" destId="{7D243091-1C37-4F73-8E32-6AF2D222C62C}" srcOrd="0" destOrd="0" presId="urn:microsoft.com/office/officeart/2005/8/layout/hierarchy1"/>
    <dgm:cxn modelId="{4D8E96AF-0E16-4BEB-89BF-61E92F343D7C}" type="presParOf" srcId="{38DA8E37-091B-4EF8-8327-B07453D4E341}" destId="{7ECE38A4-5D72-4838-B9C1-A439B7B268FB}" srcOrd="1" destOrd="1" presId="urn:microsoft.com/office/officeart/2005/8/layout/hierarchy1"/>
    <dgm:cxn modelId="{A3E42C73-AF26-4984-9A63-A5336D12777F}" type="presParOf" srcId="{7ECE38A4-5D72-4838-B9C1-A439B7B268FB}" destId="{3270A8D3-5B62-4191-A4C5-AB4B7032059C}" srcOrd="0" destOrd="1" presId="urn:microsoft.com/office/officeart/2005/8/layout/hierarchy1"/>
    <dgm:cxn modelId="{EE162B16-F0BF-41C4-B75F-0A1AB4DAF79B}" type="presParOf" srcId="{3270A8D3-5B62-4191-A4C5-AB4B7032059C}" destId="{2E95F8FE-B2E0-4EB2-81C7-E10DAC08F3D0}" srcOrd="0" destOrd="0" presId="urn:microsoft.com/office/officeart/2005/8/layout/hierarchy1"/>
    <dgm:cxn modelId="{A3D2243C-B623-48B0-982F-03C92624B206}" type="presParOf" srcId="{3270A8D3-5B62-4191-A4C5-AB4B7032059C}" destId="{B66914A9-C88A-4E48-AFBC-2A9E8DC6B043}" srcOrd="1" destOrd="0" presId="urn:microsoft.com/office/officeart/2005/8/layout/hierarchy1"/>
    <dgm:cxn modelId="{0170BF2F-9FCB-4F3D-A84F-672C40871BF5}" type="presOf" srcId="{17D74DBE-B496-4151-81A1-E110A64B822B}" destId="{B66914A9-C88A-4E48-AFBC-2A9E8DC6B043}" srcOrd="0" destOrd="0" presId="urn:microsoft.com/office/officeart/2005/8/layout/hierarchy1"/>
    <dgm:cxn modelId="{240DBDA5-143F-42FA-8AB3-75EF3DD8CCBC}" type="presParOf" srcId="{7ECE38A4-5D72-4838-B9C1-A439B7B268FB}" destId="{967589D2-2E9D-4CF5-83CF-A7F33A35ABAF}" srcOrd="1" destOrd="1" presId="urn:microsoft.com/office/officeart/2005/8/layout/hierarchy1"/>
    <dgm:cxn modelId="{5E0DB341-F8BF-430B-9F30-2BCD5EBE3C89}" type="presParOf" srcId="{38DA8E37-091B-4EF8-8327-B07453D4E341}" destId="{80B6F9DF-1A12-40FD-A340-35C1918CA5A0}" srcOrd="2" destOrd="1" presId="urn:microsoft.com/office/officeart/2005/8/layout/hierarchy1"/>
    <dgm:cxn modelId="{1A8362A8-B1DF-4C8F-A4BA-14CEC9C93180}" type="presOf" srcId="{2B444FAF-190E-47EF-9BB0-53A0B7185CC0}" destId="{80B6F9DF-1A12-40FD-A340-35C1918CA5A0}" srcOrd="0" destOrd="0" presId="urn:microsoft.com/office/officeart/2005/8/layout/hierarchy1"/>
    <dgm:cxn modelId="{FE2E24C4-08E2-427F-B99E-419B0E22C332}" type="presParOf" srcId="{38DA8E37-091B-4EF8-8327-B07453D4E341}" destId="{2F4BCB24-ADFF-4CAE-B32E-1F4F8CF04CCE}" srcOrd="3" destOrd="1" presId="urn:microsoft.com/office/officeart/2005/8/layout/hierarchy1"/>
    <dgm:cxn modelId="{9A2F027D-55E7-4EF5-A328-355A181EA3AD}" type="presParOf" srcId="{2F4BCB24-ADFF-4CAE-B32E-1F4F8CF04CCE}" destId="{FC1F80F0-7495-4054-837B-196BDC479B24}" srcOrd="0" destOrd="3" presId="urn:microsoft.com/office/officeart/2005/8/layout/hierarchy1"/>
    <dgm:cxn modelId="{FBDD86C4-6A16-40D0-8FBE-BD50C8E08152}" type="presParOf" srcId="{FC1F80F0-7495-4054-837B-196BDC479B24}" destId="{FD9FE707-E8BD-422E-B2E0-3F83C0A55857}" srcOrd="0" destOrd="0" presId="urn:microsoft.com/office/officeart/2005/8/layout/hierarchy1"/>
    <dgm:cxn modelId="{D300EC0E-A8F0-401E-84B5-74BF18D224ED}" type="presParOf" srcId="{FC1F80F0-7495-4054-837B-196BDC479B24}" destId="{B403953A-6C94-48C6-AD4F-6FB6BC23C679}" srcOrd="1" destOrd="0" presId="urn:microsoft.com/office/officeart/2005/8/layout/hierarchy1"/>
    <dgm:cxn modelId="{3D9A6CE4-AF76-4014-A017-BA8C9E7B46A6}" type="presOf" srcId="{C40F80BA-4DCD-406F-B714-4CD76328BAD9}" destId="{B403953A-6C94-48C6-AD4F-6FB6BC23C679}" srcOrd="0" destOrd="0" presId="urn:microsoft.com/office/officeart/2005/8/layout/hierarchy1"/>
    <dgm:cxn modelId="{2A062EA5-D477-4650-84D0-63A0EE39F892}" type="presParOf" srcId="{2F4BCB24-ADFF-4CAE-B32E-1F4F8CF04CCE}" destId="{329E9F4B-8DA0-4C8C-B66C-176BD1990374}" srcOrd="1" destOrd="3" presId="urn:microsoft.com/office/officeart/2005/8/layout/hierarchy1"/>
    <dgm:cxn modelId="{E3E46CA5-A6D6-4FF5-8014-E008C66FCA77}" type="presParOf" srcId="{7A23E0C7-3883-464D-AF00-594092ED6FC1}" destId="{FB1F1E15-3C6E-4723-A943-C36061E4D100}" srcOrd="2" destOrd="1" presId="urn:microsoft.com/office/officeart/2005/8/layout/hierarchy1"/>
    <dgm:cxn modelId="{9477FD7F-9FDA-411F-8B22-02C0C9E1841D}" type="presOf" srcId="{A2AF1B13-80BF-4520-84C6-A1690359D48F}" destId="{FB1F1E15-3C6E-4723-A943-C36061E4D100}" srcOrd="0" destOrd="0" presId="urn:microsoft.com/office/officeart/2005/8/layout/hierarchy1"/>
    <dgm:cxn modelId="{A7417A17-C96E-4298-B212-05EDF57CAF27}" type="presParOf" srcId="{7A23E0C7-3883-464D-AF00-594092ED6FC1}" destId="{A4987376-4C31-4B04-8EE1-489B5C3D4413}" srcOrd="3" destOrd="1" presId="urn:microsoft.com/office/officeart/2005/8/layout/hierarchy1"/>
    <dgm:cxn modelId="{D942EF23-60A0-4AE0-9C55-B09CCDD468AF}" type="presParOf" srcId="{A4987376-4C31-4B04-8EE1-489B5C3D4413}" destId="{20668B00-8DFE-4EAF-B29D-E31CBA059B1D}" srcOrd="0" destOrd="3" presId="urn:microsoft.com/office/officeart/2005/8/layout/hierarchy1"/>
    <dgm:cxn modelId="{256F7D3E-2709-4F7A-A2B5-CA8114291020}" type="presParOf" srcId="{20668B00-8DFE-4EAF-B29D-E31CBA059B1D}" destId="{1AA29FC6-6ABC-43EC-819A-1B06F65DF13A}" srcOrd="0" destOrd="0" presId="urn:microsoft.com/office/officeart/2005/8/layout/hierarchy1"/>
    <dgm:cxn modelId="{75ADC21D-FBDD-4887-852D-7BAB684E155B}" type="presParOf" srcId="{20668B00-8DFE-4EAF-B29D-E31CBA059B1D}" destId="{A8E65849-8147-4E15-9F88-EC971E4119DB}" srcOrd="1" destOrd="0" presId="urn:microsoft.com/office/officeart/2005/8/layout/hierarchy1"/>
    <dgm:cxn modelId="{21EB7D42-CD53-4748-839B-3C3CF73B60BB}" type="presOf" srcId="{3AF740ED-DC3F-4FD7-BD1A-162CC105514C}" destId="{A8E65849-8147-4E15-9F88-EC971E4119DB}" srcOrd="0" destOrd="0" presId="urn:microsoft.com/office/officeart/2005/8/layout/hierarchy1"/>
    <dgm:cxn modelId="{C0438F6A-0AEF-428F-90F7-B8DA47A684AC}" type="presParOf" srcId="{A4987376-4C31-4B04-8EE1-489B5C3D4413}" destId="{5C9DF76C-77B7-46D4-BBA0-61833490F119}" srcOrd="1" destOrd="3" presId="urn:microsoft.com/office/officeart/2005/8/layout/hierarchy1"/>
    <dgm:cxn modelId="{8820737C-9A15-49A8-A318-26358D8CE3B8}" type="presParOf" srcId="{7A23E0C7-3883-464D-AF00-594092ED6FC1}" destId="{AE2FD274-A223-465D-A0BB-0D40D4B262BA}" srcOrd="4" destOrd="1" presId="urn:microsoft.com/office/officeart/2005/8/layout/hierarchy1"/>
    <dgm:cxn modelId="{A12DCA10-6C1B-4344-9A36-854B3318C528}" type="presOf" srcId="{002361FA-D71F-4FEC-9DB8-D502E4CC664D}" destId="{AE2FD274-A223-465D-A0BB-0D40D4B262BA}" srcOrd="0" destOrd="0" presId="urn:microsoft.com/office/officeart/2005/8/layout/hierarchy1"/>
    <dgm:cxn modelId="{D94836B4-338D-4ADA-ADAE-C9432AA52E82}" type="presParOf" srcId="{7A23E0C7-3883-464D-AF00-594092ED6FC1}" destId="{2F4B66E4-F4AC-4E5E-B3A0-1FCFC61F4B1D}" srcOrd="5" destOrd="1" presId="urn:microsoft.com/office/officeart/2005/8/layout/hierarchy1"/>
    <dgm:cxn modelId="{EBE131C1-B72C-4E83-BFF1-F00B0B501ECA}" type="presParOf" srcId="{2F4B66E4-F4AC-4E5E-B3A0-1FCFC61F4B1D}" destId="{F79D8AB2-92CE-4C54-8CF5-492484DA9789}" srcOrd="0" destOrd="5" presId="urn:microsoft.com/office/officeart/2005/8/layout/hierarchy1"/>
    <dgm:cxn modelId="{905A9CB0-2908-4C21-94ED-4E3C1033D948}" type="presParOf" srcId="{F79D8AB2-92CE-4C54-8CF5-492484DA9789}" destId="{F8C78FF2-8E21-4197-BAFB-1A4BAF23A64D}" srcOrd="0" destOrd="0" presId="urn:microsoft.com/office/officeart/2005/8/layout/hierarchy1"/>
    <dgm:cxn modelId="{3F85F539-8175-4BAF-9314-DF1637FB0119}" type="presParOf" srcId="{F79D8AB2-92CE-4C54-8CF5-492484DA9789}" destId="{19ABE74C-1FF2-40C1-9A04-F3E374440962}" srcOrd="1" destOrd="0" presId="urn:microsoft.com/office/officeart/2005/8/layout/hierarchy1"/>
    <dgm:cxn modelId="{8B698051-6EF0-43D6-B91E-077147520981}" type="presOf" srcId="{2F0E4A89-1A5B-4107-AD92-E839B8C61AC0}" destId="{19ABE74C-1FF2-40C1-9A04-F3E374440962}" srcOrd="0" destOrd="0" presId="urn:microsoft.com/office/officeart/2005/8/layout/hierarchy1"/>
    <dgm:cxn modelId="{58C146FC-83F6-4EE9-AA86-06BA85065DD4}" type="presParOf" srcId="{2F4B66E4-F4AC-4E5E-B3A0-1FCFC61F4B1D}" destId="{2D231BC9-A98A-4BED-8BA1-BC2543A7C135}" srcOrd="1" destOrd="5" presId="urn:microsoft.com/office/officeart/2005/8/layout/hierarchy1"/>
    <dgm:cxn modelId="{D992B709-C1D6-40D8-9ACF-B02E6FD8F23E}" type="presParOf" srcId="{2D231BC9-A98A-4BED-8BA1-BC2543A7C135}" destId="{7C180B3C-84A8-447B-976E-37A1440CBC05}" srcOrd="0" destOrd="1" presId="urn:microsoft.com/office/officeart/2005/8/layout/hierarchy1"/>
    <dgm:cxn modelId="{8A3D3B69-AC05-4AD6-B3CD-F46350FBE023}" type="presOf" srcId="{F72B9291-D7F6-49B0-B7E5-D9109639A928}" destId="{7C180B3C-84A8-447B-976E-37A1440CBC05}" srcOrd="0" destOrd="0" presId="urn:microsoft.com/office/officeart/2005/8/layout/hierarchy1"/>
    <dgm:cxn modelId="{ABE640A7-88DF-4BA0-86EC-A4568EFF776F}" type="presParOf" srcId="{2D231BC9-A98A-4BED-8BA1-BC2543A7C135}" destId="{1289447D-1C37-4B50-B5B6-37E36CE13A61}" srcOrd="1" destOrd="1" presId="urn:microsoft.com/office/officeart/2005/8/layout/hierarchy1"/>
    <dgm:cxn modelId="{F78CBF06-E497-4426-AADB-C6B198EBFF31}" type="presParOf" srcId="{1289447D-1C37-4B50-B5B6-37E36CE13A61}" destId="{0C466C92-FD72-4253-A3A4-4F0B8C6D1D39}" srcOrd="0" destOrd="1" presId="urn:microsoft.com/office/officeart/2005/8/layout/hierarchy1"/>
    <dgm:cxn modelId="{26A8DFDF-B440-43D4-AE98-E33E5389F335}" type="presParOf" srcId="{0C466C92-FD72-4253-A3A4-4F0B8C6D1D39}" destId="{C43ECF99-E12D-4EC6-BF25-B183A71E65BE}" srcOrd="0" destOrd="0" presId="urn:microsoft.com/office/officeart/2005/8/layout/hierarchy1"/>
    <dgm:cxn modelId="{597874DB-03FC-43A6-93A0-FCF3724F5DF3}" type="presParOf" srcId="{0C466C92-FD72-4253-A3A4-4F0B8C6D1D39}" destId="{BA190665-6BCE-4549-9E1C-5AF8927DFF7A}" srcOrd="1" destOrd="0" presId="urn:microsoft.com/office/officeart/2005/8/layout/hierarchy1"/>
    <dgm:cxn modelId="{3498E9F5-5ECD-4C27-8FEA-3159DC21DD93}" type="presOf" srcId="{2DE76C95-BB6B-4089-BA78-F160140BFA15}" destId="{BA190665-6BCE-4549-9E1C-5AF8927DFF7A}" srcOrd="0" destOrd="0" presId="urn:microsoft.com/office/officeart/2005/8/layout/hierarchy1"/>
    <dgm:cxn modelId="{115D8B97-24ED-471F-896D-90EB2124F896}" type="presParOf" srcId="{1289447D-1C37-4B50-B5B6-37E36CE13A61}" destId="{E428CCDB-EAF2-4C04-9608-3B647ECAF9D8}" srcOrd="1" destOrd="1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A006857-EF3D-4608-B958-D13951AAA52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C1AB9D6-433E-4A9C-BCF6-E71B2431B231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b="1" dirty="0"/>
            <a:t>Traditional Laundry Market</a:t>
          </a:r>
          <a:r>
            <a:rPr lang="zh-CN" altLang="en-US" b="1" dirty="0"/>
            <a:t/>
          </a:r>
          <a:endParaRPr lang="zh-CN" altLang="en-US" b="1" dirty="0"/>
        </a:p>
      </dgm:t>
    </dgm:pt>
    <dgm:pt modelId="{A071C3C3-C41D-436D-B946-98E3114B55D6}" cxnId="{A0FEFCEB-EAC7-47D3-B704-F10B337E5263}" type="parTrans">
      <dgm:prSet/>
      <dgm:spPr/>
      <dgm:t>
        <a:bodyPr/>
        <a:lstStyle/>
        <a:p>
          <a:endParaRPr lang="zh-CN" altLang="en-US"/>
        </a:p>
      </dgm:t>
    </dgm:pt>
    <dgm:pt modelId="{0DDEBACB-73C2-4676-8C33-E5ED8373C915}" cxnId="{A0FEFCEB-EAC7-47D3-B704-F10B337E5263}" type="sibTrans">
      <dgm:prSet/>
      <dgm:spPr/>
      <dgm:t>
        <a:bodyPr/>
        <a:lstStyle/>
        <a:p>
          <a:endParaRPr lang="zh-CN" altLang="en-US"/>
        </a:p>
      </dgm:t>
    </dgm:pt>
    <dgm:pt modelId="{4FBEC008-FFE0-4249-BC30-5AF23F440BF1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>
              <a:latin typeface="Arial Bold" panose="020B0604020202090204" charset="0"/>
              <a:cs typeface="Arial Bold" panose="020B0604020202090204" charset="0"/>
            </a:rPr>
            <a:t>Meet more detailed user needs</a:t>
          </a:r>
          <a:endParaRPr lang="zh-CN" b="1">
            <a:latin typeface="Arial Bold" panose="020B0604020202090204" charset="0"/>
            <a:cs typeface="Arial Bold" panose="020B0604020202090204" charset="0"/>
          </a:endParaRPr>
        </a:p>
      </dgm:t>
    </dgm:pt>
    <dgm:pt modelId="{B43AE58E-7518-4404-84E9-6F2BDB339385}" cxnId="{A41E7519-4463-4E3F-A993-847399EA8D09}" type="parTrans">
      <dgm:prSet/>
      <dgm:spPr/>
      <dgm:t>
        <a:bodyPr/>
        <a:lstStyle/>
        <a:p>
          <a:endParaRPr lang="zh-CN" altLang="en-US"/>
        </a:p>
      </dgm:t>
    </dgm:pt>
    <dgm:pt modelId="{5084927A-F521-4C2D-95CF-CC21B99FB0A0}" cxnId="{A41E7519-4463-4E3F-A993-847399EA8D09}" type="sibTrans">
      <dgm:prSet/>
      <dgm:spPr/>
      <dgm:t>
        <a:bodyPr/>
        <a:lstStyle/>
        <a:p>
          <a:endParaRPr lang="zh-CN" altLang="en-US"/>
        </a:p>
      </dgm:t>
    </dgm:pt>
    <dgm:pt modelId="{038C9B09-FB79-4788-9B38-62740165C9ED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b="1" dirty="0"/>
            <a:t>The ultimate user experience</a:t>
          </a:r>
          <a:r>
            <a:rPr lang="zh-CN" altLang="en-US" b="1" dirty="0"/>
            <a:t/>
          </a:r>
          <a:endParaRPr lang="zh-CN" altLang="en-US" b="1" dirty="0"/>
        </a:p>
      </dgm:t>
    </dgm:pt>
    <dgm:pt modelId="{833505E4-C07B-435D-8E7D-B832176E7A72}" cxnId="{971FDABD-97C9-4BF8-88A1-B9AC8420415A}" type="parTrans">
      <dgm:prSet/>
      <dgm:spPr/>
      <dgm:t>
        <a:bodyPr/>
        <a:lstStyle/>
        <a:p>
          <a:endParaRPr lang="zh-CN" altLang="en-US"/>
        </a:p>
      </dgm:t>
    </dgm:pt>
    <dgm:pt modelId="{2D4194AA-E52E-4A58-9370-4D8B57206479}" cxnId="{971FDABD-97C9-4BF8-88A1-B9AC8420415A}" type="sibTrans">
      <dgm:prSet/>
      <dgm:spPr/>
      <dgm:t>
        <a:bodyPr/>
        <a:lstStyle/>
        <a:p>
          <a:endParaRPr lang="zh-CN" altLang="en-US"/>
        </a:p>
      </dgm:t>
    </dgm:pt>
    <dgm:pt modelId="{9CF70233-4C28-4343-9D2A-330DBCB16262}" type="pres">
      <dgm:prSet presAssocID="{0A006857-EF3D-4608-B958-D13951AAA529}" presName="CompostProcess" presStyleCnt="0">
        <dgm:presLayoutVars>
          <dgm:dir/>
          <dgm:resizeHandles val="exact"/>
        </dgm:presLayoutVars>
      </dgm:prSet>
      <dgm:spPr/>
    </dgm:pt>
    <dgm:pt modelId="{DFEE6A71-E013-4F05-902B-31EEF4CD93F7}" type="pres">
      <dgm:prSet presAssocID="{0A006857-EF3D-4608-B958-D13951AAA529}" presName="arrow" presStyleLbl="bgShp" presStyleIdx="0" presStyleCnt="1" custLinFactNeighborX="3025" custLinFactNeighborY="7273"/>
      <dgm:spPr/>
    </dgm:pt>
    <dgm:pt modelId="{94B502E0-B568-4342-9E88-84319FD2297E}" type="pres">
      <dgm:prSet presAssocID="{0A006857-EF3D-4608-B958-D13951AAA529}" presName="linearProcess" presStyleCnt="0"/>
      <dgm:spPr/>
    </dgm:pt>
    <dgm:pt modelId="{CBF58A1B-E266-44C6-BD0C-B8F018F617C8}" type="pres">
      <dgm:prSet presAssocID="{1C1AB9D6-433E-4A9C-BCF6-E71B2431B231}" presName="textNode" presStyleLbl="node1" presStyleIdx="0" presStyleCnt="3" custLinFactX="-27922" custLinFactNeighborX="-100000" custLinFactNeighborY="0">
        <dgm:presLayoutVars>
          <dgm:bulletEnabled val="1"/>
        </dgm:presLayoutVars>
      </dgm:prSet>
      <dgm:spPr/>
    </dgm:pt>
    <dgm:pt modelId="{4E610DEB-035F-41C8-BA89-F58A8AD83584}" type="pres">
      <dgm:prSet presAssocID="{0DDEBACB-73C2-4676-8C33-E5ED8373C915}" presName="sibTrans" presStyleCnt="0"/>
      <dgm:spPr/>
    </dgm:pt>
    <dgm:pt modelId="{9EA8D1A7-0C47-43C8-ABBD-64C52B9FB338}" type="pres">
      <dgm:prSet presAssocID="{4FBEC008-FFE0-4249-BC30-5AF23F440BF1}" presName="textNode" presStyleLbl="node1" presStyleIdx="1" presStyleCnt="3" custLinFactNeighborX="-61926" custLinFactNeighborY="402">
        <dgm:presLayoutVars>
          <dgm:bulletEnabled val="1"/>
        </dgm:presLayoutVars>
      </dgm:prSet>
      <dgm:spPr/>
    </dgm:pt>
    <dgm:pt modelId="{A0498067-903A-49C6-8E2D-1CC301CF0DB8}" type="pres">
      <dgm:prSet presAssocID="{5084927A-F521-4C2D-95CF-CC21B99FB0A0}" presName="sibTrans" presStyleCnt="0"/>
      <dgm:spPr/>
    </dgm:pt>
    <dgm:pt modelId="{0F73E306-CD37-4A9F-A79A-90FE586AB2B1}" type="pres">
      <dgm:prSet presAssocID="{038C9B09-FB79-4788-9B38-62740165C9ED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A0FEFCEB-EAC7-47D3-B704-F10B337E5263}" srcId="{0A006857-EF3D-4608-B958-D13951AAA529}" destId="{1C1AB9D6-433E-4A9C-BCF6-E71B2431B231}" srcOrd="0" destOrd="0" parTransId="{A071C3C3-C41D-436D-B946-98E3114B55D6}" sibTransId="{0DDEBACB-73C2-4676-8C33-E5ED8373C915}"/>
    <dgm:cxn modelId="{A41E7519-4463-4E3F-A993-847399EA8D09}" srcId="{0A006857-EF3D-4608-B958-D13951AAA529}" destId="{4FBEC008-FFE0-4249-BC30-5AF23F440BF1}" srcOrd="1" destOrd="0" parTransId="{B43AE58E-7518-4404-84E9-6F2BDB339385}" sibTransId="{5084927A-F521-4C2D-95CF-CC21B99FB0A0}"/>
    <dgm:cxn modelId="{971FDABD-97C9-4BF8-88A1-B9AC8420415A}" srcId="{0A006857-EF3D-4608-B958-D13951AAA529}" destId="{038C9B09-FB79-4788-9B38-62740165C9ED}" srcOrd="2" destOrd="0" parTransId="{833505E4-C07B-435D-8E7D-B832176E7A72}" sibTransId="{2D4194AA-E52E-4A58-9370-4D8B57206479}"/>
    <dgm:cxn modelId="{5072A978-659E-4B3D-9C85-81D877E85D37}" type="presOf" srcId="{0A006857-EF3D-4608-B958-D13951AAA529}" destId="{9CF70233-4C28-4343-9D2A-330DBCB16262}" srcOrd="0" destOrd="0" presId="urn:microsoft.com/office/officeart/2005/8/layout/hProcess9"/>
    <dgm:cxn modelId="{C21FAD8E-3802-441B-BB0B-4C2805A0AC27}" type="presParOf" srcId="{9CF70233-4C28-4343-9D2A-330DBCB16262}" destId="{DFEE6A71-E013-4F05-902B-31EEF4CD93F7}" srcOrd="0" destOrd="0" presId="urn:microsoft.com/office/officeart/2005/8/layout/hProcess9"/>
    <dgm:cxn modelId="{8DE93CC3-899E-41F0-A497-61C40D29C454}" type="presParOf" srcId="{9CF70233-4C28-4343-9D2A-330DBCB16262}" destId="{94B502E0-B568-4342-9E88-84319FD2297E}" srcOrd="1" destOrd="0" presId="urn:microsoft.com/office/officeart/2005/8/layout/hProcess9"/>
    <dgm:cxn modelId="{1E438B5A-143A-4E81-BEE7-ECFB877E9892}" type="presParOf" srcId="{94B502E0-B568-4342-9E88-84319FD2297E}" destId="{CBF58A1B-E266-44C6-BD0C-B8F018F617C8}" srcOrd="0" destOrd="1" presId="urn:microsoft.com/office/officeart/2005/8/layout/hProcess9"/>
    <dgm:cxn modelId="{6B5D4D8B-5248-4476-B2BE-803150AB6245}" type="presOf" srcId="{1C1AB9D6-433E-4A9C-BCF6-E71B2431B231}" destId="{CBF58A1B-E266-44C6-BD0C-B8F018F617C8}" srcOrd="0" destOrd="0" presId="urn:microsoft.com/office/officeart/2005/8/layout/hProcess9"/>
    <dgm:cxn modelId="{D9EFBF06-A90E-49B8-BAA9-DA6545F67282}" type="presParOf" srcId="{94B502E0-B568-4342-9E88-84319FD2297E}" destId="{4E610DEB-035F-41C8-BA89-F58A8AD83584}" srcOrd="1" destOrd="1" presId="urn:microsoft.com/office/officeart/2005/8/layout/hProcess9"/>
    <dgm:cxn modelId="{1518D4FB-8B50-4030-AD63-0C9F24419F47}" type="presParOf" srcId="{94B502E0-B568-4342-9E88-84319FD2297E}" destId="{9EA8D1A7-0C47-43C8-ABBD-64C52B9FB338}" srcOrd="2" destOrd="1" presId="urn:microsoft.com/office/officeart/2005/8/layout/hProcess9"/>
    <dgm:cxn modelId="{9A95751E-6699-4B04-B7AC-331289BA001F}" type="presOf" srcId="{4FBEC008-FFE0-4249-BC30-5AF23F440BF1}" destId="{9EA8D1A7-0C47-43C8-ABBD-64C52B9FB338}" srcOrd="0" destOrd="0" presId="urn:microsoft.com/office/officeart/2005/8/layout/hProcess9"/>
    <dgm:cxn modelId="{6CAF3803-53F2-47C2-9673-979D6A8D9D35}" type="presParOf" srcId="{94B502E0-B568-4342-9E88-84319FD2297E}" destId="{A0498067-903A-49C6-8E2D-1CC301CF0DB8}" srcOrd="3" destOrd="1" presId="urn:microsoft.com/office/officeart/2005/8/layout/hProcess9"/>
    <dgm:cxn modelId="{B0E9C2D3-5427-4B68-9A40-910CF63D096E}" type="presParOf" srcId="{94B502E0-B568-4342-9E88-84319FD2297E}" destId="{0F73E306-CD37-4A9F-A79A-90FE586AB2B1}" srcOrd="4" destOrd="1" presId="urn:microsoft.com/office/officeart/2005/8/layout/hProcess9"/>
    <dgm:cxn modelId="{BA185EA6-E562-402F-876D-1290B9415822}" type="presOf" srcId="{038C9B09-FB79-4788-9B38-62740165C9ED}" destId="{0F73E306-CD37-4A9F-A79A-90FE586AB2B1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F3EC863-F573-463C-B3A3-1ED242B5B9C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6360DF8-6092-45E8-B2D9-5F3DBED30F77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Personalized Products</a:t>
          </a:r>
          <a:r>
            <a:rPr lang="zh-CN" altLang="en-US" dirty="0"/>
            <a:t/>
          </a:r>
          <a:endParaRPr lang="zh-CN" altLang="en-US" dirty="0"/>
        </a:p>
      </dgm:t>
    </dgm:pt>
    <dgm:pt modelId="{3997C956-F33D-47C6-BC10-893BBC332961}" cxnId="{46EFA615-7A85-4CE5-B265-7291A695C79D}" type="parTrans">
      <dgm:prSet/>
      <dgm:spPr/>
      <dgm:t>
        <a:bodyPr/>
        <a:lstStyle/>
        <a:p>
          <a:endParaRPr lang="zh-CN" altLang="en-US"/>
        </a:p>
      </dgm:t>
    </dgm:pt>
    <dgm:pt modelId="{7128FB1D-F8DC-4012-B332-F31C1903B5E0}" cxnId="{46EFA615-7A85-4CE5-B265-7291A695C79D}" type="sibTrans">
      <dgm:prSet/>
      <dgm:spPr/>
      <dgm:t>
        <a:bodyPr/>
        <a:lstStyle/>
        <a:p>
          <a:endParaRPr lang="zh-CN" altLang="en-US"/>
        </a:p>
      </dgm:t>
    </dgm:pt>
    <dgm:pt modelId="{F1D9D37C-CC34-4902-866B-5D10FBD2C33A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Health</a:t>
          </a:r>
          <a:r>
            <a:rPr lang="en-US" altLang="zh-CN" dirty="0"/>
            <a:t>ier</a:t>
          </a:r>
          <a:r>
            <a:rPr lang="en-US" altLang="zh-CN" dirty="0"/>
            <a:t/>
          </a:r>
          <a:endParaRPr lang="en-US" altLang="zh-CN" dirty="0"/>
        </a:p>
      </dgm:t>
    </dgm:pt>
    <dgm:pt modelId="{42687337-32DD-44A4-B7CA-ED959D178700}" cxnId="{36A9362A-2B8A-45D8-93E1-56BFB61FD931}" type="parTrans">
      <dgm:prSet/>
      <dgm:spPr/>
      <dgm:t>
        <a:bodyPr/>
        <a:lstStyle/>
        <a:p>
          <a:endParaRPr lang="zh-CN" altLang="en-US"/>
        </a:p>
      </dgm:t>
    </dgm:pt>
    <dgm:pt modelId="{77FFAB36-6C64-48F1-86C5-7AD44B28ABCE}" cxnId="{36A9362A-2B8A-45D8-93E1-56BFB61FD931}" type="sibTrans">
      <dgm:prSet/>
      <dgm:spPr/>
      <dgm:t>
        <a:bodyPr/>
        <a:lstStyle/>
        <a:p>
          <a:endParaRPr lang="zh-CN" altLang="en-US"/>
        </a:p>
      </dgm:t>
    </dgm:pt>
    <dgm:pt modelId="{17D74DBE-B496-4151-81A1-E110A64B822B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Focus on user health</a:t>
          </a:r>
          <a:r>
            <a:rPr lang="zh-CN" altLang="en-US" dirty="0"/>
            <a:t/>
          </a:r>
          <a:endParaRPr lang="zh-CN" altLang="en-US" dirty="0"/>
        </a:p>
      </dgm:t>
    </dgm:pt>
    <dgm:pt modelId="{4F080850-48CE-451B-B69B-0E4DAAC1AA07}" cxnId="{E50AEA8D-2267-4AAC-BABF-9C62F3EB5B6A}" type="parTrans">
      <dgm:prSet/>
      <dgm:spPr/>
      <dgm:t>
        <a:bodyPr/>
        <a:lstStyle/>
        <a:p>
          <a:endParaRPr lang="zh-CN" altLang="en-US"/>
        </a:p>
      </dgm:t>
    </dgm:pt>
    <dgm:pt modelId="{E28F094E-E5ED-4763-80AD-7833B1A0A532}" cxnId="{E50AEA8D-2267-4AAC-BABF-9C62F3EB5B6A}" type="sibTrans">
      <dgm:prSet/>
      <dgm:spPr/>
      <dgm:t>
        <a:bodyPr/>
        <a:lstStyle/>
        <a:p>
          <a:endParaRPr lang="zh-CN" altLang="en-US"/>
        </a:p>
      </dgm:t>
    </dgm:pt>
    <dgm:pt modelId="{C40F80BA-4DCD-406F-B714-4CD76328BAD9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Focus on </a:t>
          </a:r>
          <a:r>
            <a:rPr lang="en-US" altLang="zh-CN" dirty="0"/>
            <a:t>powerful </a:t>
          </a:r>
          <a:r>
            <a:rPr lang="zh-CN" altLang="en-US" dirty="0"/>
            <a:t>cleaning</a:t>
          </a:r>
          <a:r>
            <a:rPr lang="zh-CN" altLang="en-US" dirty="0"/>
            <a:t/>
          </a:r>
          <a:endParaRPr lang="zh-CN" altLang="en-US" dirty="0"/>
        </a:p>
      </dgm:t>
    </dgm:pt>
    <dgm:pt modelId="{2B444FAF-190E-47EF-9BB0-53A0B7185CC0}" cxnId="{0D91A6A0-E384-420B-A282-CE8E8DADAC48}" type="parTrans">
      <dgm:prSet/>
      <dgm:spPr/>
      <dgm:t>
        <a:bodyPr/>
        <a:lstStyle/>
        <a:p>
          <a:endParaRPr lang="zh-CN" altLang="en-US"/>
        </a:p>
      </dgm:t>
    </dgm:pt>
    <dgm:pt modelId="{FA904513-455C-4F11-AB9D-02C5C284625E}" cxnId="{0D91A6A0-E384-420B-A282-CE8E8DADAC48}" type="sibTrans">
      <dgm:prSet/>
      <dgm:spPr/>
      <dgm:t>
        <a:bodyPr/>
        <a:lstStyle/>
        <a:p>
          <a:endParaRPr lang="zh-CN" altLang="en-US"/>
        </a:p>
      </dgm:t>
    </dgm:pt>
    <dgm:pt modelId="{3AF740ED-DC3F-4FD7-BD1A-162CC105514C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Smaller</a:t>
          </a:r>
          <a:r>
            <a:rPr lang="en-US" altLang="zh-CN" dirty="0"/>
            <a:t/>
          </a:r>
          <a:endParaRPr lang="en-US" altLang="zh-CN" dirty="0"/>
        </a:p>
      </dgm:t>
    </dgm:pt>
    <dgm:pt modelId="{A2AF1B13-80BF-4520-84C6-A1690359D48F}" cxnId="{8FD51D57-1956-421C-B27A-6F2004F324FF}" type="parTrans">
      <dgm:prSet/>
      <dgm:spPr/>
      <dgm:t>
        <a:bodyPr/>
        <a:lstStyle/>
        <a:p>
          <a:endParaRPr lang="zh-CN" altLang="en-US"/>
        </a:p>
      </dgm:t>
    </dgm:pt>
    <dgm:pt modelId="{6471A757-7F66-432B-A76E-EEC9B29B923B}" cxnId="{8FD51D57-1956-421C-B27A-6F2004F324FF}" type="sibTrans">
      <dgm:prSet/>
      <dgm:spPr/>
      <dgm:t>
        <a:bodyPr/>
        <a:lstStyle/>
        <a:p>
          <a:endParaRPr lang="zh-CN" altLang="en-US"/>
        </a:p>
      </dgm:t>
    </dgm:pt>
    <dgm:pt modelId="{2F0E4A89-1A5B-4107-AD92-E839B8C61AC0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Classification</a:t>
          </a:r>
          <a:r>
            <a:rPr lang="zh-CN" altLang="en-US" dirty="0"/>
            <a:t/>
          </a:r>
          <a:endParaRPr lang="zh-CN" altLang="en-US" dirty="0"/>
        </a:p>
      </dgm:t>
    </dgm:pt>
    <dgm:pt modelId="{002361FA-D71F-4FEC-9DB8-D502E4CC664D}" cxnId="{8FD94BE7-A7D7-479E-9717-3D4605C2B65D}" type="parTrans">
      <dgm:prSet/>
      <dgm:spPr/>
      <dgm:t>
        <a:bodyPr/>
        <a:lstStyle/>
        <a:p>
          <a:endParaRPr lang="zh-CN" altLang="en-US"/>
        </a:p>
      </dgm:t>
    </dgm:pt>
    <dgm:pt modelId="{54F30646-AD12-4228-9EFE-B9E673A98E87}" cxnId="{8FD94BE7-A7D7-479E-9717-3D4605C2B65D}" type="sibTrans">
      <dgm:prSet/>
      <dgm:spPr/>
      <dgm:t>
        <a:bodyPr/>
        <a:lstStyle/>
        <a:p>
          <a:endParaRPr lang="zh-CN" altLang="en-US"/>
        </a:p>
      </dgm:t>
    </dgm:pt>
    <dgm:pt modelId="{2DE76C95-BB6B-4089-BA78-F160140BFA15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/>
            <a:t>Refine laundry types</a:t>
          </a:r>
          <a:r>
            <a:rPr lang="zh-CN" altLang="en-US" dirty="0"/>
            <a:t/>
          </a:r>
          <a:endParaRPr lang="zh-CN" altLang="en-US" dirty="0"/>
        </a:p>
      </dgm:t>
    </dgm:pt>
    <dgm:pt modelId="{F72B9291-D7F6-49B0-B7E5-D9109639A928}" cxnId="{24D3153A-1B68-4235-BF8C-08BF8E94046F}" type="parTrans">
      <dgm:prSet/>
      <dgm:spPr/>
      <dgm:t>
        <a:bodyPr/>
        <a:lstStyle/>
        <a:p>
          <a:endParaRPr lang="zh-CN" altLang="en-US"/>
        </a:p>
      </dgm:t>
    </dgm:pt>
    <dgm:pt modelId="{89054DDA-54A4-4928-8D96-79D0216F137D}" cxnId="{24D3153A-1B68-4235-BF8C-08BF8E94046F}" type="sibTrans">
      <dgm:prSet/>
      <dgm:spPr/>
      <dgm:t>
        <a:bodyPr/>
        <a:lstStyle/>
        <a:p>
          <a:endParaRPr lang="zh-CN" altLang="en-US"/>
        </a:p>
      </dgm:t>
    </dgm:pt>
    <dgm:pt modelId="{D2CAB2EC-ECE5-440C-94FC-ABC98D293CB5}" type="pres">
      <dgm:prSet presAssocID="{FF3EC863-F573-463C-B3A3-1ED242B5B9C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C2770D1-83ED-4E00-8970-E3F05B4CF7F4}" type="pres">
      <dgm:prSet presAssocID="{96360DF8-6092-45E8-B2D9-5F3DBED30F77}" presName="hierRoot1" presStyleCnt="0"/>
      <dgm:spPr/>
    </dgm:pt>
    <dgm:pt modelId="{E8B9E5EE-609E-41ED-98F6-0DC4EF2DFEDF}" type="pres">
      <dgm:prSet presAssocID="{96360DF8-6092-45E8-B2D9-5F3DBED30F77}" presName="composite" presStyleCnt="0"/>
      <dgm:spPr/>
    </dgm:pt>
    <dgm:pt modelId="{F5A372CE-6526-4B79-B986-96BD0F63FF48}" type="pres">
      <dgm:prSet presAssocID="{96360DF8-6092-45E8-B2D9-5F3DBED30F77}" presName="background" presStyleLbl="node0" presStyleIdx="0" presStyleCnt="1"/>
      <dgm:spPr/>
    </dgm:pt>
    <dgm:pt modelId="{DCD64472-9573-429C-ADC1-B5AF63801C47}" type="pres">
      <dgm:prSet presAssocID="{96360DF8-6092-45E8-B2D9-5F3DBED30F77}" presName="text" presStyleLbl="fgAcc0" presStyleIdx="0" presStyleCnt="1">
        <dgm:presLayoutVars>
          <dgm:chPref val="3"/>
        </dgm:presLayoutVars>
      </dgm:prSet>
      <dgm:spPr/>
    </dgm:pt>
    <dgm:pt modelId="{7A23E0C7-3883-464D-AF00-594092ED6FC1}" type="pres">
      <dgm:prSet presAssocID="{96360DF8-6092-45E8-B2D9-5F3DBED30F77}" presName="hierChild2" presStyleCnt="0"/>
      <dgm:spPr/>
    </dgm:pt>
    <dgm:pt modelId="{955E552F-C9AC-411C-93C2-50FA41161D54}" type="pres">
      <dgm:prSet presAssocID="{42687337-32DD-44A4-B7CA-ED959D178700}" presName="Name10" presStyleLbl="parChTrans1D2" presStyleIdx="0" presStyleCnt="3"/>
      <dgm:spPr/>
    </dgm:pt>
    <dgm:pt modelId="{68ADD448-9DAD-4803-A459-1C8DDC5FD352}" type="pres">
      <dgm:prSet presAssocID="{F1D9D37C-CC34-4902-866B-5D10FBD2C33A}" presName="hierRoot2" presStyleCnt="0"/>
      <dgm:spPr/>
    </dgm:pt>
    <dgm:pt modelId="{3374E60F-C008-482B-89A6-69B4CA53C4E2}" type="pres">
      <dgm:prSet presAssocID="{F1D9D37C-CC34-4902-866B-5D10FBD2C33A}" presName="composite2" presStyleCnt="0"/>
      <dgm:spPr/>
    </dgm:pt>
    <dgm:pt modelId="{BD529DE0-55C6-48F3-AD80-EC4B32ED2F5A}" type="pres">
      <dgm:prSet presAssocID="{F1D9D37C-CC34-4902-866B-5D10FBD2C33A}" presName="background2" presStyleLbl="node2" presStyleIdx="0" presStyleCnt="3"/>
      <dgm:spPr/>
    </dgm:pt>
    <dgm:pt modelId="{348A2880-CC14-448D-9BED-9ACE1FCA966A}" type="pres">
      <dgm:prSet presAssocID="{F1D9D37C-CC34-4902-866B-5D10FBD2C33A}" presName="text2" presStyleLbl="fgAcc2" presStyleIdx="0" presStyleCnt="3">
        <dgm:presLayoutVars>
          <dgm:chPref val="3"/>
        </dgm:presLayoutVars>
      </dgm:prSet>
      <dgm:spPr/>
    </dgm:pt>
    <dgm:pt modelId="{38DA8E37-091B-4EF8-8327-B07453D4E341}" type="pres">
      <dgm:prSet presAssocID="{F1D9D37C-CC34-4902-866B-5D10FBD2C33A}" presName="hierChild3" presStyleCnt="0"/>
      <dgm:spPr/>
    </dgm:pt>
    <dgm:pt modelId="{7D243091-1C37-4F73-8E32-6AF2D222C62C}" type="pres">
      <dgm:prSet presAssocID="{4F080850-48CE-451B-B69B-0E4DAAC1AA07}" presName="Name17" presStyleLbl="parChTrans1D3" presStyleIdx="0" presStyleCnt="3"/>
      <dgm:spPr/>
    </dgm:pt>
    <dgm:pt modelId="{7ECE38A4-5D72-4838-B9C1-A439B7B268FB}" type="pres">
      <dgm:prSet presAssocID="{17D74DBE-B496-4151-81A1-E110A64B822B}" presName="hierRoot3" presStyleCnt="0"/>
      <dgm:spPr/>
    </dgm:pt>
    <dgm:pt modelId="{3270A8D3-5B62-4191-A4C5-AB4B7032059C}" type="pres">
      <dgm:prSet presAssocID="{17D74DBE-B496-4151-81A1-E110A64B822B}" presName="composite3" presStyleCnt="0"/>
      <dgm:spPr/>
    </dgm:pt>
    <dgm:pt modelId="{2E95F8FE-B2E0-4EB2-81C7-E10DAC08F3D0}" type="pres">
      <dgm:prSet presAssocID="{17D74DBE-B496-4151-81A1-E110A64B822B}" presName="background3" presStyleLbl="node3" presStyleIdx="0" presStyleCnt="3"/>
      <dgm:spPr/>
    </dgm:pt>
    <dgm:pt modelId="{B66914A9-C88A-4E48-AFBC-2A9E8DC6B043}" type="pres">
      <dgm:prSet presAssocID="{17D74DBE-B496-4151-81A1-E110A64B822B}" presName="text3" presStyleLbl="fgAcc3" presStyleIdx="0" presStyleCnt="3" custScaleX="120205">
        <dgm:presLayoutVars>
          <dgm:chPref val="3"/>
        </dgm:presLayoutVars>
      </dgm:prSet>
      <dgm:spPr/>
    </dgm:pt>
    <dgm:pt modelId="{967589D2-2E9D-4CF5-83CF-A7F33A35ABAF}" type="pres">
      <dgm:prSet presAssocID="{17D74DBE-B496-4151-81A1-E110A64B822B}" presName="hierChild4" presStyleCnt="0"/>
      <dgm:spPr/>
    </dgm:pt>
    <dgm:pt modelId="{80B6F9DF-1A12-40FD-A340-35C1918CA5A0}" type="pres">
      <dgm:prSet presAssocID="{2B444FAF-190E-47EF-9BB0-53A0B7185CC0}" presName="Name17" presStyleLbl="parChTrans1D3" presStyleIdx="1" presStyleCnt="3"/>
      <dgm:spPr/>
    </dgm:pt>
    <dgm:pt modelId="{2F4BCB24-ADFF-4CAE-B32E-1F4F8CF04CCE}" type="pres">
      <dgm:prSet presAssocID="{C40F80BA-4DCD-406F-B714-4CD76328BAD9}" presName="hierRoot3" presStyleCnt="0"/>
      <dgm:spPr/>
    </dgm:pt>
    <dgm:pt modelId="{FC1F80F0-7495-4054-837B-196BDC479B24}" type="pres">
      <dgm:prSet presAssocID="{C40F80BA-4DCD-406F-B714-4CD76328BAD9}" presName="composite3" presStyleCnt="0"/>
      <dgm:spPr/>
    </dgm:pt>
    <dgm:pt modelId="{FD9FE707-E8BD-422E-B2E0-3F83C0A55857}" type="pres">
      <dgm:prSet presAssocID="{C40F80BA-4DCD-406F-B714-4CD76328BAD9}" presName="background3" presStyleLbl="node3" presStyleIdx="1" presStyleCnt="3"/>
      <dgm:spPr/>
    </dgm:pt>
    <dgm:pt modelId="{B403953A-6C94-48C6-AD4F-6FB6BC23C679}" type="pres">
      <dgm:prSet presAssocID="{C40F80BA-4DCD-406F-B714-4CD76328BAD9}" presName="text3" presStyleLbl="fgAcc3" presStyleIdx="1" presStyleCnt="3">
        <dgm:presLayoutVars>
          <dgm:chPref val="3"/>
        </dgm:presLayoutVars>
      </dgm:prSet>
      <dgm:spPr/>
    </dgm:pt>
    <dgm:pt modelId="{329E9F4B-8DA0-4C8C-B66C-176BD1990374}" type="pres">
      <dgm:prSet presAssocID="{C40F80BA-4DCD-406F-B714-4CD76328BAD9}" presName="hierChild4" presStyleCnt="0"/>
      <dgm:spPr/>
    </dgm:pt>
    <dgm:pt modelId="{FB1F1E15-3C6E-4723-A943-C36061E4D100}" type="pres">
      <dgm:prSet presAssocID="{A2AF1B13-80BF-4520-84C6-A1690359D48F}" presName="Name10" presStyleLbl="parChTrans1D2" presStyleIdx="1" presStyleCnt="3"/>
      <dgm:spPr/>
    </dgm:pt>
    <dgm:pt modelId="{A4987376-4C31-4B04-8EE1-489B5C3D4413}" type="pres">
      <dgm:prSet presAssocID="{3AF740ED-DC3F-4FD7-BD1A-162CC105514C}" presName="hierRoot2" presStyleCnt="0"/>
      <dgm:spPr/>
    </dgm:pt>
    <dgm:pt modelId="{20668B00-8DFE-4EAF-B29D-E31CBA059B1D}" type="pres">
      <dgm:prSet presAssocID="{3AF740ED-DC3F-4FD7-BD1A-162CC105514C}" presName="composite2" presStyleCnt="0"/>
      <dgm:spPr/>
    </dgm:pt>
    <dgm:pt modelId="{1AA29FC6-6ABC-43EC-819A-1B06F65DF13A}" type="pres">
      <dgm:prSet presAssocID="{3AF740ED-DC3F-4FD7-BD1A-162CC105514C}" presName="background2" presStyleLbl="node2" presStyleIdx="1" presStyleCnt="3"/>
      <dgm:spPr/>
    </dgm:pt>
    <dgm:pt modelId="{A8E65849-8147-4E15-9F88-EC971E4119DB}" type="pres">
      <dgm:prSet presAssocID="{3AF740ED-DC3F-4FD7-BD1A-162CC105514C}" presName="text2" presStyleLbl="fgAcc2" presStyleIdx="1" presStyleCnt="3">
        <dgm:presLayoutVars>
          <dgm:chPref val="3"/>
        </dgm:presLayoutVars>
      </dgm:prSet>
      <dgm:spPr/>
    </dgm:pt>
    <dgm:pt modelId="{5C9DF76C-77B7-46D4-BBA0-61833490F119}" type="pres">
      <dgm:prSet presAssocID="{3AF740ED-DC3F-4FD7-BD1A-162CC105514C}" presName="hierChild3" presStyleCnt="0"/>
      <dgm:spPr/>
    </dgm:pt>
    <dgm:pt modelId="{AE2FD274-A223-465D-A0BB-0D40D4B262BA}" type="pres">
      <dgm:prSet presAssocID="{002361FA-D71F-4FEC-9DB8-D502E4CC664D}" presName="Name10" presStyleLbl="parChTrans1D2" presStyleIdx="2" presStyleCnt="3"/>
      <dgm:spPr/>
    </dgm:pt>
    <dgm:pt modelId="{2F4B66E4-F4AC-4E5E-B3A0-1FCFC61F4B1D}" type="pres">
      <dgm:prSet presAssocID="{2F0E4A89-1A5B-4107-AD92-E839B8C61AC0}" presName="hierRoot2" presStyleCnt="0"/>
      <dgm:spPr/>
    </dgm:pt>
    <dgm:pt modelId="{F79D8AB2-92CE-4C54-8CF5-492484DA9789}" type="pres">
      <dgm:prSet presAssocID="{2F0E4A89-1A5B-4107-AD92-E839B8C61AC0}" presName="composite2" presStyleCnt="0"/>
      <dgm:spPr/>
    </dgm:pt>
    <dgm:pt modelId="{F8C78FF2-8E21-4197-BAFB-1A4BAF23A64D}" type="pres">
      <dgm:prSet presAssocID="{2F0E4A89-1A5B-4107-AD92-E839B8C61AC0}" presName="background2" presStyleLbl="node2" presStyleIdx="2" presStyleCnt="3"/>
      <dgm:spPr/>
    </dgm:pt>
    <dgm:pt modelId="{19ABE74C-1FF2-40C1-9A04-F3E374440962}" type="pres">
      <dgm:prSet presAssocID="{2F0E4A89-1A5B-4107-AD92-E839B8C61AC0}" presName="text2" presStyleLbl="fgAcc2" presStyleIdx="2" presStyleCnt="3">
        <dgm:presLayoutVars>
          <dgm:chPref val="3"/>
        </dgm:presLayoutVars>
      </dgm:prSet>
      <dgm:spPr/>
    </dgm:pt>
    <dgm:pt modelId="{2D231BC9-A98A-4BED-8BA1-BC2543A7C135}" type="pres">
      <dgm:prSet presAssocID="{2F0E4A89-1A5B-4107-AD92-E839B8C61AC0}" presName="hierChild3" presStyleCnt="0"/>
      <dgm:spPr/>
    </dgm:pt>
    <dgm:pt modelId="{7C180B3C-84A8-447B-976E-37A1440CBC05}" type="pres">
      <dgm:prSet presAssocID="{F72B9291-D7F6-49B0-B7E5-D9109639A928}" presName="Name17" presStyleLbl="parChTrans1D3" presStyleIdx="2" presStyleCnt="3"/>
      <dgm:spPr/>
    </dgm:pt>
    <dgm:pt modelId="{1289447D-1C37-4B50-B5B6-37E36CE13A61}" type="pres">
      <dgm:prSet presAssocID="{2DE76C95-BB6B-4089-BA78-F160140BFA15}" presName="hierRoot3" presStyleCnt="0"/>
      <dgm:spPr/>
    </dgm:pt>
    <dgm:pt modelId="{0C466C92-FD72-4253-A3A4-4F0B8C6D1D39}" type="pres">
      <dgm:prSet presAssocID="{2DE76C95-BB6B-4089-BA78-F160140BFA15}" presName="composite3" presStyleCnt="0"/>
      <dgm:spPr/>
    </dgm:pt>
    <dgm:pt modelId="{C43ECF99-E12D-4EC6-BF25-B183A71E65BE}" type="pres">
      <dgm:prSet presAssocID="{2DE76C95-BB6B-4089-BA78-F160140BFA15}" presName="background3" presStyleLbl="node3" presStyleIdx="2" presStyleCnt="3"/>
      <dgm:spPr/>
    </dgm:pt>
    <dgm:pt modelId="{BA190665-6BCE-4549-9E1C-5AF8927DFF7A}" type="pres">
      <dgm:prSet presAssocID="{2DE76C95-BB6B-4089-BA78-F160140BFA15}" presName="text3" presStyleLbl="fgAcc3" presStyleIdx="2" presStyleCnt="3" custScaleX="125750">
        <dgm:presLayoutVars>
          <dgm:chPref val="3"/>
        </dgm:presLayoutVars>
      </dgm:prSet>
      <dgm:spPr/>
    </dgm:pt>
    <dgm:pt modelId="{E428CCDB-EAF2-4C04-9608-3B647ECAF9D8}" type="pres">
      <dgm:prSet presAssocID="{2DE76C95-BB6B-4089-BA78-F160140BFA15}" presName="hierChild4" presStyleCnt="0"/>
      <dgm:spPr/>
    </dgm:pt>
  </dgm:ptLst>
  <dgm:cxnLst>
    <dgm:cxn modelId="{46EFA615-7A85-4CE5-B265-7291A695C79D}" srcId="{FF3EC863-F573-463C-B3A3-1ED242B5B9CB}" destId="{96360DF8-6092-45E8-B2D9-5F3DBED30F77}" srcOrd="0" destOrd="0" parTransId="{3997C956-F33D-47C6-BC10-893BBC332961}" sibTransId="{7128FB1D-F8DC-4012-B332-F31C1903B5E0}"/>
    <dgm:cxn modelId="{36A9362A-2B8A-45D8-93E1-56BFB61FD931}" srcId="{96360DF8-6092-45E8-B2D9-5F3DBED30F77}" destId="{F1D9D37C-CC34-4902-866B-5D10FBD2C33A}" srcOrd="0" destOrd="0" parTransId="{42687337-32DD-44A4-B7CA-ED959D178700}" sibTransId="{77FFAB36-6C64-48F1-86C5-7AD44B28ABCE}"/>
    <dgm:cxn modelId="{E50AEA8D-2267-4AAC-BABF-9C62F3EB5B6A}" srcId="{F1D9D37C-CC34-4902-866B-5D10FBD2C33A}" destId="{17D74DBE-B496-4151-81A1-E110A64B822B}" srcOrd="0" destOrd="0" parTransId="{4F080850-48CE-451B-B69B-0E4DAAC1AA07}" sibTransId="{E28F094E-E5ED-4763-80AD-7833B1A0A532}"/>
    <dgm:cxn modelId="{0D91A6A0-E384-420B-A282-CE8E8DADAC48}" srcId="{F1D9D37C-CC34-4902-866B-5D10FBD2C33A}" destId="{C40F80BA-4DCD-406F-B714-4CD76328BAD9}" srcOrd="1" destOrd="0" parTransId="{2B444FAF-190E-47EF-9BB0-53A0B7185CC0}" sibTransId="{FA904513-455C-4F11-AB9D-02C5C284625E}"/>
    <dgm:cxn modelId="{8FD51D57-1956-421C-B27A-6F2004F324FF}" srcId="{96360DF8-6092-45E8-B2D9-5F3DBED30F77}" destId="{3AF740ED-DC3F-4FD7-BD1A-162CC105514C}" srcOrd="1" destOrd="0" parTransId="{A2AF1B13-80BF-4520-84C6-A1690359D48F}" sibTransId="{6471A757-7F66-432B-A76E-EEC9B29B923B}"/>
    <dgm:cxn modelId="{8FD94BE7-A7D7-479E-9717-3D4605C2B65D}" srcId="{96360DF8-6092-45E8-B2D9-5F3DBED30F77}" destId="{2F0E4A89-1A5B-4107-AD92-E839B8C61AC0}" srcOrd="2" destOrd="0" parTransId="{002361FA-D71F-4FEC-9DB8-D502E4CC664D}" sibTransId="{54F30646-AD12-4228-9EFE-B9E673A98E87}"/>
    <dgm:cxn modelId="{24D3153A-1B68-4235-BF8C-08BF8E94046F}" srcId="{2F0E4A89-1A5B-4107-AD92-E839B8C61AC0}" destId="{2DE76C95-BB6B-4089-BA78-F160140BFA15}" srcOrd="0" destOrd="2" parTransId="{F72B9291-D7F6-49B0-B7E5-D9109639A928}" sibTransId="{89054DDA-54A4-4928-8D96-79D0216F137D}"/>
    <dgm:cxn modelId="{16C67D4D-4A53-4366-B68B-258E0C6E66FE}" type="presOf" srcId="{FF3EC863-F573-463C-B3A3-1ED242B5B9CB}" destId="{D2CAB2EC-ECE5-440C-94FC-ABC98D293CB5}" srcOrd="0" destOrd="0" presId="urn:microsoft.com/office/officeart/2005/8/layout/hierarchy1"/>
    <dgm:cxn modelId="{5C811C21-631A-4211-A7B8-403D5E559786}" type="presParOf" srcId="{D2CAB2EC-ECE5-440C-94FC-ABC98D293CB5}" destId="{6C2770D1-83ED-4E00-8970-E3F05B4CF7F4}" srcOrd="0" destOrd="0" presId="urn:microsoft.com/office/officeart/2005/8/layout/hierarchy1"/>
    <dgm:cxn modelId="{6C2EFF12-8EC9-40BE-8252-69FF941C9B48}" type="presParOf" srcId="{6C2770D1-83ED-4E00-8970-E3F05B4CF7F4}" destId="{E8B9E5EE-609E-41ED-98F6-0DC4EF2DFEDF}" srcOrd="0" destOrd="0" presId="urn:microsoft.com/office/officeart/2005/8/layout/hierarchy1"/>
    <dgm:cxn modelId="{A9784D74-537B-4AF7-A72D-F20934CDE4AE}" type="presParOf" srcId="{E8B9E5EE-609E-41ED-98F6-0DC4EF2DFEDF}" destId="{F5A372CE-6526-4B79-B986-96BD0F63FF48}" srcOrd="0" destOrd="0" presId="urn:microsoft.com/office/officeart/2005/8/layout/hierarchy1"/>
    <dgm:cxn modelId="{8AFCBBDD-4D40-4D83-8117-DB7001C0EF33}" type="presParOf" srcId="{E8B9E5EE-609E-41ED-98F6-0DC4EF2DFEDF}" destId="{DCD64472-9573-429C-ADC1-B5AF63801C47}" srcOrd="1" destOrd="0" presId="urn:microsoft.com/office/officeart/2005/8/layout/hierarchy1"/>
    <dgm:cxn modelId="{13C75BA5-CCB9-450F-9A88-53D4A3DC8B50}" type="presOf" srcId="{96360DF8-6092-45E8-B2D9-5F3DBED30F77}" destId="{DCD64472-9573-429C-ADC1-B5AF63801C47}" srcOrd="0" destOrd="0" presId="urn:microsoft.com/office/officeart/2005/8/layout/hierarchy1"/>
    <dgm:cxn modelId="{8D504B4F-C45E-4D4E-B09A-ACC222763E74}" type="presParOf" srcId="{6C2770D1-83ED-4E00-8970-E3F05B4CF7F4}" destId="{7A23E0C7-3883-464D-AF00-594092ED6FC1}" srcOrd="1" destOrd="0" presId="urn:microsoft.com/office/officeart/2005/8/layout/hierarchy1"/>
    <dgm:cxn modelId="{1CBF66A2-7F41-4A9C-850B-75D9385DF1C2}" type="presParOf" srcId="{7A23E0C7-3883-464D-AF00-594092ED6FC1}" destId="{955E552F-C9AC-411C-93C2-50FA41161D54}" srcOrd="0" destOrd="1" presId="urn:microsoft.com/office/officeart/2005/8/layout/hierarchy1"/>
    <dgm:cxn modelId="{EF8BBA61-A921-4F4A-97B3-90FCC507BFAE}" type="presOf" srcId="{42687337-32DD-44A4-B7CA-ED959D178700}" destId="{955E552F-C9AC-411C-93C2-50FA41161D54}" srcOrd="0" destOrd="0" presId="urn:microsoft.com/office/officeart/2005/8/layout/hierarchy1"/>
    <dgm:cxn modelId="{E8217AB7-5EEB-4EEA-BC05-653CE55DE63E}" type="presParOf" srcId="{7A23E0C7-3883-464D-AF00-594092ED6FC1}" destId="{68ADD448-9DAD-4803-A459-1C8DDC5FD352}" srcOrd="1" destOrd="1" presId="urn:microsoft.com/office/officeart/2005/8/layout/hierarchy1"/>
    <dgm:cxn modelId="{3318F6A4-4E4D-4488-8062-8B8B75003948}" type="presParOf" srcId="{68ADD448-9DAD-4803-A459-1C8DDC5FD352}" destId="{3374E60F-C008-482B-89A6-69B4CA53C4E2}" srcOrd="0" destOrd="1" presId="urn:microsoft.com/office/officeart/2005/8/layout/hierarchy1"/>
    <dgm:cxn modelId="{BCACBBB6-5917-44A7-B93B-A64C454CAAE3}" type="presParOf" srcId="{3374E60F-C008-482B-89A6-69B4CA53C4E2}" destId="{BD529DE0-55C6-48F3-AD80-EC4B32ED2F5A}" srcOrd="0" destOrd="0" presId="urn:microsoft.com/office/officeart/2005/8/layout/hierarchy1"/>
    <dgm:cxn modelId="{C827E8D0-3556-453E-A447-7ABAE1D42B05}" type="presParOf" srcId="{3374E60F-C008-482B-89A6-69B4CA53C4E2}" destId="{348A2880-CC14-448D-9BED-9ACE1FCA966A}" srcOrd="1" destOrd="0" presId="urn:microsoft.com/office/officeart/2005/8/layout/hierarchy1"/>
    <dgm:cxn modelId="{06D3235D-6DF0-45B2-8646-B9093A769FD4}" type="presOf" srcId="{F1D9D37C-CC34-4902-866B-5D10FBD2C33A}" destId="{348A2880-CC14-448D-9BED-9ACE1FCA966A}" srcOrd="0" destOrd="0" presId="urn:microsoft.com/office/officeart/2005/8/layout/hierarchy1"/>
    <dgm:cxn modelId="{78D5BCD3-3A16-4CB2-8F2C-3E95A66D0C76}" type="presParOf" srcId="{68ADD448-9DAD-4803-A459-1C8DDC5FD352}" destId="{38DA8E37-091B-4EF8-8327-B07453D4E341}" srcOrd="1" destOrd="1" presId="urn:microsoft.com/office/officeart/2005/8/layout/hierarchy1"/>
    <dgm:cxn modelId="{757A10D2-752B-4BE3-9DC7-7BE67129A8AC}" type="presParOf" srcId="{38DA8E37-091B-4EF8-8327-B07453D4E341}" destId="{7D243091-1C37-4F73-8E32-6AF2D222C62C}" srcOrd="0" destOrd="1" presId="urn:microsoft.com/office/officeart/2005/8/layout/hierarchy1"/>
    <dgm:cxn modelId="{942BB467-3B58-4E44-B43B-BAAFFDDF7433}" type="presOf" srcId="{4F080850-48CE-451B-B69B-0E4DAAC1AA07}" destId="{7D243091-1C37-4F73-8E32-6AF2D222C62C}" srcOrd="0" destOrd="0" presId="urn:microsoft.com/office/officeart/2005/8/layout/hierarchy1"/>
    <dgm:cxn modelId="{4D8E96AF-0E16-4BEB-89BF-61E92F343D7C}" type="presParOf" srcId="{38DA8E37-091B-4EF8-8327-B07453D4E341}" destId="{7ECE38A4-5D72-4838-B9C1-A439B7B268FB}" srcOrd="1" destOrd="1" presId="urn:microsoft.com/office/officeart/2005/8/layout/hierarchy1"/>
    <dgm:cxn modelId="{A3E42C73-AF26-4984-9A63-A5336D12777F}" type="presParOf" srcId="{7ECE38A4-5D72-4838-B9C1-A439B7B268FB}" destId="{3270A8D3-5B62-4191-A4C5-AB4B7032059C}" srcOrd="0" destOrd="1" presId="urn:microsoft.com/office/officeart/2005/8/layout/hierarchy1"/>
    <dgm:cxn modelId="{EE162B16-F0BF-41C4-B75F-0A1AB4DAF79B}" type="presParOf" srcId="{3270A8D3-5B62-4191-A4C5-AB4B7032059C}" destId="{2E95F8FE-B2E0-4EB2-81C7-E10DAC08F3D0}" srcOrd="0" destOrd="0" presId="urn:microsoft.com/office/officeart/2005/8/layout/hierarchy1"/>
    <dgm:cxn modelId="{A3D2243C-B623-48B0-982F-03C92624B206}" type="presParOf" srcId="{3270A8D3-5B62-4191-A4C5-AB4B7032059C}" destId="{B66914A9-C88A-4E48-AFBC-2A9E8DC6B043}" srcOrd="1" destOrd="0" presId="urn:microsoft.com/office/officeart/2005/8/layout/hierarchy1"/>
    <dgm:cxn modelId="{0170BF2F-9FCB-4F3D-A84F-672C40871BF5}" type="presOf" srcId="{17D74DBE-B496-4151-81A1-E110A64B822B}" destId="{B66914A9-C88A-4E48-AFBC-2A9E8DC6B043}" srcOrd="0" destOrd="0" presId="urn:microsoft.com/office/officeart/2005/8/layout/hierarchy1"/>
    <dgm:cxn modelId="{240DBDA5-143F-42FA-8AB3-75EF3DD8CCBC}" type="presParOf" srcId="{7ECE38A4-5D72-4838-B9C1-A439B7B268FB}" destId="{967589D2-2E9D-4CF5-83CF-A7F33A35ABAF}" srcOrd="1" destOrd="1" presId="urn:microsoft.com/office/officeart/2005/8/layout/hierarchy1"/>
    <dgm:cxn modelId="{5E0DB341-F8BF-430B-9F30-2BCD5EBE3C89}" type="presParOf" srcId="{38DA8E37-091B-4EF8-8327-B07453D4E341}" destId="{80B6F9DF-1A12-40FD-A340-35C1918CA5A0}" srcOrd="2" destOrd="1" presId="urn:microsoft.com/office/officeart/2005/8/layout/hierarchy1"/>
    <dgm:cxn modelId="{1A8362A8-B1DF-4C8F-A4BA-14CEC9C93180}" type="presOf" srcId="{2B444FAF-190E-47EF-9BB0-53A0B7185CC0}" destId="{80B6F9DF-1A12-40FD-A340-35C1918CA5A0}" srcOrd="0" destOrd="0" presId="urn:microsoft.com/office/officeart/2005/8/layout/hierarchy1"/>
    <dgm:cxn modelId="{FE2E24C4-08E2-427F-B99E-419B0E22C332}" type="presParOf" srcId="{38DA8E37-091B-4EF8-8327-B07453D4E341}" destId="{2F4BCB24-ADFF-4CAE-B32E-1F4F8CF04CCE}" srcOrd="3" destOrd="1" presId="urn:microsoft.com/office/officeart/2005/8/layout/hierarchy1"/>
    <dgm:cxn modelId="{9A2F027D-55E7-4EF5-A328-355A181EA3AD}" type="presParOf" srcId="{2F4BCB24-ADFF-4CAE-B32E-1F4F8CF04CCE}" destId="{FC1F80F0-7495-4054-837B-196BDC479B24}" srcOrd="0" destOrd="3" presId="urn:microsoft.com/office/officeart/2005/8/layout/hierarchy1"/>
    <dgm:cxn modelId="{FBDD86C4-6A16-40D0-8FBE-BD50C8E08152}" type="presParOf" srcId="{FC1F80F0-7495-4054-837B-196BDC479B24}" destId="{FD9FE707-E8BD-422E-B2E0-3F83C0A55857}" srcOrd="0" destOrd="0" presId="urn:microsoft.com/office/officeart/2005/8/layout/hierarchy1"/>
    <dgm:cxn modelId="{D300EC0E-A8F0-401E-84B5-74BF18D224ED}" type="presParOf" srcId="{FC1F80F0-7495-4054-837B-196BDC479B24}" destId="{B403953A-6C94-48C6-AD4F-6FB6BC23C679}" srcOrd="1" destOrd="0" presId="urn:microsoft.com/office/officeart/2005/8/layout/hierarchy1"/>
    <dgm:cxn modelId="{3D9A6CE4-AF76-4014-A017-BA8C9E7B46A6}" type="presOf" srcId="{C40F80BA-4DCD-406F-B714-4CD76328BAD9}" destId="{B403953A-6C94-48C6-AD4F-6FB6BC23C679}" srcOrd="0" destOrd="0" presId="urn:microsoft.com/office/officeart/2005/8/layout/hierarchy1"/>
    <dgm:cxn modelId="{2A062EA5-D477-4650-84D0-63A0EE39F892}" type="presParOf" srcId="{2F4BCB24-ADFF-4CAE-B32E-1F4F8CF04CCE}" destId="{329E9F4B-8DA0-4C8C-B66C-176BD1990374}" srcOrd="1" destOrd="3" presId="urn:microsoft.com/office/officeart/2005/8/layout/hierarchy1"/>
    <dgm:cxn modelId="{E3E46CA5-A6D6-4FF5-8014-E008C66FCA77}" type="presParOf" srcId="{7A23E0C7-3883-464D-AF00-594092ED6FC1}" destId="{FB1F1E15-3C6E-4723-A943-C36061E4D100}" srcOrd="2" destOrd="1" presId="urn:microsoft.com/office/officeart/2005/8/layout/hierarchy1"/>
    <dgm:cxn modelId="{9477FD7F-9FDA-411F-8B22-02C0C9E1841D}" type="presOf" srcId="{A2AF1B13-80BF-4520-84C6-A1690359D48F}" destId="{FB1F1E15-3C6E-4723-A943-C36061E4D100}" srcOrd="0" destOrd="0" presId="urn:microsoft.com/office/officeart/2005/8/layout/hierarchy1"/>
    <dgm:cxn modelId="{A7417A17-C96E-4298-B212-05EDF57CAF27}" type="presParOf" srcId="{7A23E0C7-3883-464D-AF00-594092ED6FC1}" destId="{A4987376-4C31-4B04-8EE1-489B5C3D4413}" srcOrd="3" destOrd="1" presId="urn:microsoft.com/office/officeart/2005/8/layout/hierarchy1"/>
    <dgm:cxn modelId="{D942EF23-60A0-4AE0-9C55-B09CCDD468AF}" type="presParOf" srcId="{A4987376-4C31-4B04-8EE1-489B5C3D4413}" destId="{20668B00-8DFE-4EAF-B29D-E31CBA059B1D}" srcOrd="0" destOrd="3" presId="urn:microsoft.com/office/officeart/2005/8/layout/hierarchy1"/>
    <dgm:cxn modelId="{256F7D3E-2709-4F7A-A2B5-CA8114291020}" type="presParOf" srcId="{20668B00-8DFE-4EAF-B29D-E31CBA059B1D}" destId="{1AA29FC6-6ABC-43EC-819A-1B06F65DF13A}" srcOrd="0" destOrd="0" presId="urn:microsoft.com/office/officeart/2005/8/layout/hierarchy1"/>
    <dgm:cxn modelId="{75ADC21D-FBDD-4887-852D-7BAB684E155B}" type="presParOf" srcId="{20668B00-8DFE-4EAF-B29D-E31CBA059B1D}" destId="{A8E65849-8147-4E15-9F88-EC971E4119DB}" srcOrd="1" destOrd="0" presId="urn:microsoft.com/office/officeart/2005/8/layout/hierarchy1"/>
    <dgm:cxn modelId="{21EB7D42-CD53-4748-839B-3C3CF73B60BB}" type="presOf" srcId="{3AF740ED-DC3F-4FD7-BD1A-162CC105514C}" destId="{A8E65849-8147-4E15-9F88-EC971E4119DB}" srcOrd="0" destOrd="0" presId="urn:microsoft.com/office/officeart/2005/8/layout/hierarchy1"/>
    <dgm:cxn modelId="{C0438F6A-0AEF-428F-90F7-B8DA47A684AC}" type="presParOf" srcId="{A4987376-4C31-4B04-8EE1-489B5C3D4413}" destId="{5C9DF76C-77B7-46D4-BBA0-61833490F119}" srcOrd="1" destOrd="3" presId="urn:microsoft.com/office/officeart/2005/8/layout/hierarchy1"/>
    <dgm:cxn modelId="{8820737C-9A15-49A8-A318-26358D8CE3B8}" type="presParOf" srcId="{7A23E0C7-3883-464D-AF00-594092ED6FC1}" destId="{AE2FD274-A223-465D-A0BB-0D40D4B262BA}" srcOrd="4" destOrd="1" presId="urn:microsoft.com/office/officeart/2005/8/layout/hierarchy1"/>
    <dgm:cxn modelId="{A12DCA10-6C1B-4344-9A36-854B3318C528}" type="presOf" srcId="{002361FA-D71F-4FEC-9DB8-D502E4CC664D}" destId="{AE2FD274-A223-465D-A0BB-0D40D4B262BA}" srcOrd="0" destOrd="0" presId="urn:microsoft.com/office/officeart/2005/8/layout/hierarchy1"/>
    <dgm:cxn modelId="{D94836B4-338D-4ADA-ADAE-C9432AA52E82}" type="presParOf" srcId="{7A23E0C7-3883-464D-AF00-594092ED6FC1}" destId="{2F4B66E4-F4AC-4E5E-B3A0-1FCFC61F4B1D}" srcOrd="5" destOrd="1" presId="urn:microsoft.com/office/officeart/2005/8/layout/hierarchy1"/>
    <dgm:cxn modelId="{EBE131C1-B72C-4E83-BFF1-F00B0B501ECA}" type="presParOf" srcId="{2F4B66E4-F4AC-4E5E-B3A0-1FCFC61F4B1D}" destId="{F79D8AB2-92CE-4C54-8CF5-492484DA9789}" srcOrd="0" destOrd="5" presId="urn:microsoft.com/office/officeart/2005/8/layout/hierarchy1"/>
    <dgm:cxn modelId="{905A9CB0-2908-4C21-94ED-4E3C1033D948}" type="presParOf" srcId="{F79D8AB2-92CE-4C54-8CF5-492484DA9789}" destId="{F8C78FF2-8E21-4197-BAFB-1A4BAF23A64D}" srcOrd="0" destOrd="0" presId="urn:microsoft.com/office/officeart/2005/8/layout/hierarchy1"/>
    <dgm:cxn modelId="{3F85F539-8175-4BAF-9314-DF1637FB0119}" type="presParOf" srcId="{F79D8AB2-92CE-4C54-8CF5-492484DA9789}" destId="{19ABE74C-1FF2-40C1-9A04-F3E374440962}" srcOrd="1" destOrd="0" presId="urn:microsoft.com/office/officeart/2005/8/layout/hierarchy1"/>
    <dgm:cxn modelId="{8B698051-6EF0-43D6-B91E-077147520981}" type="presOf" srcId="{2F0E4A89-1A5B-4107-AD92-E839B8C61AC0}" destId="{19ABE74C-1FF2-40C1-9A04-F3E374440962}" srcOrd="0" destOrd="0" presId="urn:microsoft.com/office/officeart/2005/8/layout/hierarchy1"/>
    <dgm:cxn modelId="{58C146FC-83F6-4EE9-AA86-06BA85065DD4}" type="presParOf" srcId="{2F4B66E4-F4AC-4E5E-B3A0-1FCFC61F4B1D}" destId="{2D231BC9-A98A-4BED-8BA1-BC2543A7C135}" srcOrd="1" destOrd="5" presId="urn:microsoft.com/office/officeart/2005/8/layout/hierarchy1"/>
    <dgm:cxn modelId="{D992B709-C1D6-40D8-9ACF-B02E6FD8F23E}" type="presParOf" srcId="{2D231BC9-A98A-4BED-8BA1-BC2543A7C135}" destId="{7C180B3C-84A8-447B-976E-37A1440CBC05}" srcOrd="0" destOrd="1" presId="urn:microsoft.com/office/officeart/2005/8/layout/hierarchy1"/>
    <dgm:cxn modelId="{8A3D3B69-AC05-4AD6-B3CD-F46350FBE023}" type="presOf" srcId="{F72B9291-D7F6-49B0-B7E5-D9109639A928}" destId="{7C180B3C-84A8-447B-976E-37A1440CBC05}" srcOrd="0" destOrd="0" presId="urn:microsoft.com/office/officeart/2005/8/layout/hierarchy1"/>
    <dgm:cxn modelId="{ABE640A7-88DF-4BA0-86EC-A4568EFF776F}" type="presParOf" srcId="{2D231BC9-A98A-4BED-8BA1-BC2543A7C135}" destId="{1289447D-1C37-4B50-B5B6-37E36CE13A61}" srcOrd="1" destOrd="1" presId="urn:microsoft.com/office/officeart/2005/8/layout/hierarchy1"/>
    <dgm:cxn modelId="{F78CBF06-E497-4426-AADB-C6B198EBFF31}" type="presParOf" srcId="{1289447D-1C37-4B50-B5B6-37E36CE13A61}" destId="{0C466C92-FD72-4253-A3A4-4F0B8C6D1D39}" srcOrd="0" destOrd="1" presId="urn:microsoft.com/office/officeart/2005/8/layout/hierarchy1"/>
    <dgm:cxn modelId="{26A8DFDF-B440-43D4-AE98-E33E5389F335}" type="presParOf" srcId="{0C466C92-FD72-4253-A3A4-4F0B8C6D1D39}" destId="{C43ECF99-E12D-4EC6-BF25-B183A71E65BE}" srcOrd="0" destOrd="0" presId="urn:microsoft.com/office/officeart/2005/8/layout/hierarchy1"/>
    <dgm:cxn modelId="{597874DB-03FC-43A6-93A0-FCF3724F5DF3}" type="presParOf" srcId="{0C466C92-FD72-4253-A3A4-4F0B8C6D1D39}" destId="{BA190665-6BCE-4549-9E1C-5AF8927DFF7A}" srcOrd="1" destOrd="0" presId="urn:microsoft.com/office/officeart/2005/8/layout/hierarchy1"/>
    <dgm:cxn modelId="{3498E9F5-5ECD-4C27-8FEA-3159DC21DD93}" type="presOf" srcId="{2DE76C95-BB6B-4089-BA78-F160140BFA15}" destId="{BA190665-6BCE-4549-9E1C-5AF8927DFF7A}" srcOrd="0" destOrd="0" presId="urn:microsoft.com/office/officeart/2005/8/layout/hierarchy1"/>
    <dgm:cxn modelId="{115D8B97-24ED-471F-896D-90EB2124F896}" type="presParOf" srcId="{1289447D-1C37-4B50-B5B6-37E36CE13A61}" destId="{E428CCDB-EAF2-4C04-9608-3B647ECAF9D8}" srcOrd="1" destOrd="1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E6A71-E013-4F05-902B-31EEF4CD93F7}">
      <dsp:nvSpPr>
        <dsp:cNvPr id="0" name=""/>
        <dsp:cNvSpPr/>
      </dsp:nvSpPr>
      <dsp:spPr>
        <a:xfrm>
          <a:off x="1003066" y="0"/>
          <a:ext cx="8465747" cy="541866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F58A1B-E266-44C6-BD0C-B8F018F617C8}">
      <dsp:nvSpPr>
        <dsp:cNvPr id="0" name=""/>
        <dsp:cNvSpPr/>
      </dsp:nvSpPr>
      <dsp:spPr>
        <a:xfrm>
          <a:off x="0" y="1625600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传统洗衣市场</a:t>
          </a:r>
        </a:p>
      </dsp:txBody>
      <dsp:txXfrm>
        <a:off x="105807" y="1731407"/>
        <a:ext cx="2776296" cy="1955852"/>
      </dsp:txXfrm>
    </dsp:sp>
    <dsp:sp modelId="{9EA8D1A7-0C47-43C8-ABBD-64C52B9FB338}">
      <dsp:nvSpPr>
        <dsp:cNvPr id="0" name=""/>
        <dsp:cNvSpPr/>
      </dsp:nvSpPr>
      <dsp:spPr>
        <a:xfrm>
          <a:off x="3338179" y="1634313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细分市场的挖掘</a:t>
          </a:r>
        </a:p>
      </dsp:txBody>
      <dsp:txXfrm>
        <a:off x="3443986" y="1740120"/>
        <a:ext cx="2776296" cy="1955852"/>
      </dsp:txXfrm>
    </dsp:sp>
    <dsp:sp modelId="{0F73E306-CD37-4A9F-A79A-90FE586AB2B1}">
      <dsp:nvSpPr>
        <dsp:cNvPr id="0" name=""/>
        <dsp:cNvSpPr/>
      </dsp:nvSpPr>
      <dsp:spPr>
        <a:xfrm>
          <a:off x="6712343" y="1625600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极致的用户体验</a:t>
          </a:r>
        </a:p>
      </dsp:txBody>
      <dsp:txXfrm>
        <a:off x="6818150" y="1731407"/>
        <a:ext cx="2776296" cy="19558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180B3C-84A8-447B-976E-37A1440CBC05}">
      <dsp:nvSpPr>
        <dsp:cNvPr id="0" name=""/>
        <dsp:cNvSpPr/>
      </dsp:nvSpPr>
      <dsp:spPr>
        <a:xfrm>
          <a:off x="7589795" y="3261736"/>
          <a:ext cx="91440" cy="6068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2FD274-A223-465D-A0BB-0D40D4B262BA}">
      <dsp:nvSpPr>
        <dsp:cNvPr id="0" name=""/>
        <dsp:cNvSpPr/>
      </dsp:nvSpPr>
      <dsp:spPr>
        <a:xfrm>
          <a:off x="5085074" y="1329776"/>
          <a:ext cx="2550441" cy="606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3577"/>
              </a:lnTo>
              <a:lnTo>
                <a:pt x="2550441" y="413577"/>
              </a:lnTo>
              <a:lnTo>
                <a:pt x="2550441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1F1E15-3C6E-4723-A943-C36061E4D100}">
      <dsp:nvSpPr>
        <dsp:cNvPr id="0" name=""/>
        <dsp:cNvSpPr/>
      </dsp:nvSpPr>
      <dsp:spPr>
        <a:xfrm>
          <a:off x="5039354" y="1329776"/>
          <a:ext cx="91440" cy="6068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B6F9DF-1A12-40FD-A340-35C1918CA5A0}">
      <dsp:nvSpPr>
        <dsp:cNvPr id="0" name=""/>
        <dsp:cNvSpPr/>
      </dsp:nvSpPr>
      <dsp:spPr>
        <a:xfrm>
          <a:off x="2534632" y="3261736"/>
          <a:ext cx="1486032" cy="606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3577"/>
              </a:lnTo>
              <a:lnTo>
                <a:pt x="1486032" y="413577"/>
              </a:lnTo>
              <a:lnTo>
                <a:pt x="1486032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243091-1C37-4F73-8E32-6AF2D222C62C}">
      <dsp:nvSpPr>
        <dsp:cNvPr id="0" name=""/>
        <dsp:cNvSpPr/>
      </dsp:nvSpPr>
      <dsp:spPr>
        <a:xfrm>
          <a:off x="1259411" y="3261736"/>
          <a:ext cx="1275220" cy="606889"/>
        </a:xfrm>
        <a:custGeom>
          <a:avLst/>
          <a:gdLst/>
          <a:ahLst/>
          <a:cxnLst/>
          <a:rect l="0" t="0" r="0" b="0"/>
          <a:pathLst>
            <a:path>
              <a:moveTo>
                <a:pt x="1275220" y="0"/>
              </a:moveTo>
              <a:lnTo>
                <a:pt x="1275220" y="413577"/>
              </a:lnTo>
              <a:lnTo>
                <a:pt x="0" y="413577"/>
              </a:lnTo>
              <a:lnTo>
                <a:pt x="0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5E552F-C9AC-411C-93C2-50FA41161D54}">
      <dsp:nvSpPr>
        <dsp:cNvPr id="0" name=""/>
        <dsp:cNvSpPr/>
      </dsp:nvSpPr>
      <dsp:spPr>
        <a:xfrm>
          <a:off x="2534632" y="1329776"/>
          <a:ext cx="2550441" cy="606889"/>
        </a:xfrm>
        <a:custGeom>
          <a:avLst/>
          <a:gdLst/>
          <a:ahLst/>
          <a:cxnLst/>
          <a:rect l="0" t="0" r="0" b="0"/>
          <a:pathLst>
            <a:path>
              <a:moveTo>
                <a:pt x="2550441" y="0"/>
              </a:moveTo>
              <a:lnTo>
                <a:pt x="2550441" y="413577"/>
              </a:lnTo>
              <a:lnTo>
                <a:pt x="0" y="413577"/>
              </a:lnTo>
              <a:lnTo>
                <a:pt x="0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372CE-6526-4B79-B986-96BD0F63FF48}">
      <dsp:nvSpPr>
        <dsp:cNvPr id="0" name=""/>
        <dsp:cNvSpPr/>
      </dsp:nvSpPr>
      <dsp:spPr>
        <a:xfrm>
          <a:off x="4041711" y="470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64472-9573-429C-ADC1-B5AF63801C47}">
      <dsp:nvSpPr>
        <dsp:cNvPr id="0" name=""/>
        <dsp:cNvSpPr/>
      </dsp:nvSpPr>
      <dsp:spPr>
        <a:xfrm>
          <a:off x="4273569" y="224971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个性化产品</a:t>
          </a:r>
        </a:p>
      </dsp:txBody>
      <dsp:txXfrm>
        <a:off x="4312379" y="263781"/>
        <a:ext cx="2009105" cy="1247450"/>
      </dsp:txXfrm>
    </dsp:sp>
    <dsp:sp modelId="{BD529DE0-55C6-48F3-AD80-EC4B32ED2F5A}">
      <dsp:nvSpPr>
        <dsp:cNvPr id="0" name=""/>
        <dsp:cNvSpPr/>
      </dsp:nvSpPr>
      <dsp:spPr>
        <a:xfrm>
          <a:off x="1491269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8A2880-CC14-448D-9BED-9ACE1FCA966A}">
      <dsp:nvSpPr>
        <dsp:cNvPr id="0" name=""/>
        <dsp:cNvSpPr/>
      </dsp:nvSpPr>
      <dsp:spPr>
        <a:xfrm>
          <a:off x="1723128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“健康洗”</a:t>
          </a:r>
        </a:p>
      </dsp:txBody>
      <dsp:txXfrm>
        <a:off x="1761938" y="2195740"/>
        <a:ext cx="2009105" cy="1247450"/>
      </dsp:txXfrm>
    </dsp:sp>
    <dsp:sp modelId="{2E95F8FE-B2E0-4EB2-81C7-E10DAC08F3D0}">
      <dsp:nvSpPr>
        <dsp:cNvPr id="0" name=""/>
        <dsp:cNvSpPr/>
      </dsp:nvSpPr>
      <dsp:spPr>
        <a:xfrm>
          <a:off x="5237" y="3868625"/>
          <a:ext cx="2508347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6914A9-C88A-4E48-AFBC-2A9E8DC6B043}">
      <dsp:nvSpPr>
        <dsp:cNvPr id="0" name=""/>
        <dsp:cNvSpPr/>
      </dsp:nvSpPr>
      <dsp:spPr>
        <a:xfrm>
          <a:off x="237095" y="4088890"/>
          <a:ext cx="2508347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关注用户健康</a:t>
          </a:r>
        </a:p>
      </dsp:txBody>
      <dsp:txXfrm>
        <a:off x="275905" y="4127700"/>
        <a:ext cx="2430727" cy="1247450"/>
      </dsp:txXfrm>
    </dsp:sp>
    <dsp:sp modelId="{FD9FE707-E8BD-422E-B2E0-3F83C0A55857}">
      <dsp:nvSpPr>
        <dsp:cNvPr id="0" name=""/>
        <dsp:cNvSpPr/>
      </dsp:nvSpPr>
      <dsp:spPr>
        <a:xfrm>
          <a:off x="2977302" y="386862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3953A-6C94-48C6-AD4F-6FB6BC23C679}">
      <dsp:nvSpPr>
        <dsp:cNvPr id="0" name=""/>
        <dsp:cNvSpPr/>
      </dsp:nvSpPr>
      <dsp:spPr>
        <a:xfrm>
          <a:off x="3209160" y="408889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注重清洁</a:t>
          </a:r>
        </a:p>
      </dsp:txBody>
      <dsp:txXfrm>
        <a:off x="3247970" y="4127700"/>
        <a:ext cx="2009105" cy="1247450"/>
      </dsp:txXfrm>
    </dsp:sp>
    <dsp:sp modelId="{1AA29FC6-6ABC-43EC-819A-1B06F65DF13A}">
      <dsp:nvSpPr>
        <dsp:cNvPr id="0" name=""/>
        <dsp:cNvSpPr/>
      </dsp:nvSpPr>
      <dsp:spPr>
        <a:xfrm>
          <a:off x="4041711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65849-8147-4E15-9F88-EC971E4119DB}">
      <dsp:nvSpPr>
        <dsp:cNvPr id="0" name=""/>
        <dsp:cNvSpPr/>
      </dsp:nvSpPr>
      <dsp:spPr>
        <a:xfrm>
          <a:off x="4273569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“小型化”</a:t>
          </a:r>
        </a:p>
      </dsp:txBody>
      <dsp:txXfrm>
        <a:off x="4312379" y="2195740"/>
        <a:ext cx="2009105" cy="1247450"/>
      </dsp:txXfrm>
    </dsp:sp>
    <dsp:sp modelId="{F8C78FF2-8E21-4197-BAFB-1A4BAF23A64D}">
      <dsp:nvSpPr>
        <dsp:cNvPr id="0" name=""/>
        <dsp:cNvSpPr/>
      </dsp:nvSpPr>
      <dsp:spPr>
        <a:xfrm>
          <a:off x="6592153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ABE74C-1FF2-40C1-9A04-F3E374440962}">
      <dsp:nvSpPr>
        <dsp:cNvPr id="0" name=""/>
        <dsp:cNvSpPr/>
      </dsp:nvSpPr>
      <dsp:spPr>
        <a:xfrm>
          <a:off x="6824011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“分区洗”</a:t>
          </a:r>
        </a:p>
      </dsp:txBody>
      <dsp:txXfrm>
        <a:off x="6862821" y="2195740"/>
        <a:ext cx="2009105" cy="1247450"/>
      </dsp:txXfrm>
    </dsp:sp>
    <dsp:sp modelId="{C43ECF99-E12D-4EC6-BF25-B183A71E65BE}">
      <dsp:nvSpPr>
        <dsp:cNvPr id="0" name=""/>
        <dsp:cNvSpPr/>
      </dsp:nvSpPr>
      <dsp:spPr>
        <a:xfrm>
          <a:off x="6323487" y="3868625"/>
          <a:ext cx="2624056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90665-6BCE-4549-9E1C-5AF8927DFF7A}">
      <dsp:nvSpPr>
        <dsp:cNvPr id="0" name=""/>
        <dsp:cNvSpPr/>
      </dsp:nvSpPr>
      <dsp:spPr>
        <a:xfrm>
          <a:off x="6555345" y="4088890"/>
          <a:ext cx="2624056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细化洗衣类型</a:t>
          </a:r>
        </a:p>
      </dsp:txBody>
      <dsp:txXfrm>
        <a:off x="6594155" y="4127700"/>
        <a:ext cx="2546436" cy="12474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E6A71-E013-4F05-902B-31EEF4CD93F7}">
      <dsp:nvSpPr>
        <dsp:cNvPr id="0" name=""/>
        <dsp:cNvSpPr/>
      </dsp:nvSpPr>
      <dsp:spPr>
        <a:xfrm>
          <a:off x="1003066" y="0"/>
          <a:ext cx="8465747" cy="541866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F58A1B-E266-44C6-BD0C-B8F018F617C8}">
      <dsp:nvSpPr>
        <dsp:cNvPr id="0" name=""/>
        <dsp:cNvSpPr/>
      </dsp:nvSpPr>
      <dsp:spPr>
        <a:xfrm>
          <a:off x="0" y="1625600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传统洗衣市场</a:t>
          </a:r>
        </a:p>
      </dsp:txBody>
      <dsp:txXfrm>
        <a:off x="105807" y="1731407"/>
        <a:ext cx="2776296" cy="1955852"/>
      </dsp:txXfrm>
    </dsp:sp>
    <dsp:sp modelId="{9EA8D1A7-0C47-43C8-ABBD-64C52B9FB338}">
      <dsp:nvSpPr>
        <dsp:cNvPr id="0" name=""/>
        <dsp:cNvSpPr/>
      </dsp:nvSpPr>
      <dsp:spPr>
        <a:xfrm>
          <a:off x="3338179" y="1634313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细分市场的挖掘</a:t>
          </a:r>
        </a:p>
      </dsp:txBody>
      <dsp:txXfrm>
        <a:off x="3443986" y="1740120"/>
        <a:ext cx="2776296" cy="1955852"/>
      </dsp:txXfrm>
    </dsp:sp>
    <dsp:sp modelId="{0F73E306-CD37-4A9F-A79A-90FE586AB2B1}">
      <dsp:nvSpPr>
        <dsp:cNvPr id="0" name=""/>
        <dsp:cNvSpPr/>
      </dsp:nvSpPr>
      <dsp:spPr>
        <a:xfrm>
          <a:off x="6712343" y="1625600"/>
          <a:ext cx="2987910" cy="21674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/>
            <a:t>极致的用户体验</a:t>
          </a:r>
        </a:p>
      </dsp:txBody>
      <dsp:txXfrm>
        <a:off x="6818150" y="1731407"/>
        <a:ext cx="2776296" cy="19558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180B3C-84A8-447B-976E-37A1440CBC05}">
      <dsp:nvSpPr>
        <dsp:cNvPr id="0" name=""/>
        <dsp:cNvSpPr/>
      </dsp:nvSpPr>
      <dsp:spPr>
        <a:xfrm>
          <a:off x="7589795" y="3261736"/>
          <a:ext cx="91440" cy="6068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2FD274-A223-465D-A0BB-0D40D4B262BA}">
      <dsp:nvSpPr>
        <dsp:cNvPr id="0" name=""/>
        <dsp:cNvSpPr/>
      </dsp:nvSpPr>
      <dsp:spPr>
        <a:xfrm>
          <a:off x="5085074" y="1329776"/>
          <a:ext cx="2550441" cy="606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3577"/>
              </a:lnTo>
              <a:lnTo>
                <a:pt x="2550441" y="413577"/>
              </a:lnTo>
              <a:lnTo>
                <a:pt x="2550441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1F1E15-3C6E-4723-A943-C36061E4D100}">
      <dsp:nvSpPr>
        <dsp:cNvPr id="0" name=""/>
        <dsp:cNvSpPr/>
      </dsp:nvSpPr>
      <dsp:spPr>
        <a:xfrm>
          <a:off x="5039354" y="1329776"/>
          <a:ext cx="91440" cy="6068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B6F9DF-1A12-40FD-A340-35C1918CA5A0}">
      <dsp:nvSpPr>
        <dsp:cNvPr id="0" name=""/>
        <dsp:cNvSpPr/>
      </dsp:nvSpPr>
      <dsp:spPr>
        <a:xfrm>
          <a:off x="2534632" y="3261736"/>
          <a:ext cx="1486032" cy="606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3577"/>
              </a:lnTo>
              <a:lnTo>
                <a:pt x="1486032" y="413577"/>
              </a:lnTo>
              <a:lnTo>
                <a:pt x="1486032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243091-1C37-4F73-8E32-6AF2D222C62C}">
      <dsp:nvSpPr>
        <dsp:cNvPr id="0" name=""/>
        <dsp:cNvSpPr/>
      </dsp:nvSpPr>
      <dsp:spPr>
        <a:xfrm>
          <a:off x="1259411" y="3261736"/>
          <a:ext cx="1275220" cy="606889"/>
        </a:xfrm>
        <a:custGeom>
          <a:avLst/>
          <a:gdLst/>
          <a:ahLst/>
          <a:cxnLst/>
          <a:rect l="0" t="0" r="0" b="0"/>
          <a:pathLst>
            <a:path>
              <a:moveTo>
                <a:pt x="1275220" y="0"/>
              </a:moveTo>
              <a:lnTo>
                <a:pt x="1275220" y="413577"/>
              </a:lnTo>
              <a:lnTo>
                <a:pt x="0" y="413577"/>
              </a:lnTo>
              <a:lnTo>
                <a:pt x="0" y="6068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5E552F-C9AC-411C-93C2-50FA41161D54}">
      <dsp:nvSpPr>
        <dsp:cNvPr id="0" name=""/>
        <dsp:cNvSpPr/>
      </dsp:nvSpPr>
      <dsp:spPr>
        <a:xfrm>
          <a:off x="2534632" y="1329776"/>
          <a:ext cx="2550441" cy="606889"/>
        </a:xfrm>
        <a:custGeom>
          <a:avLst/>
          <a:gdLst/>
          <a:ahLst/>
          <a:cxnLst/>
          <a:rect l="0" t="0" r="0" b="0"/>
          <a:pathLst>
            <a:path>
              <a:moveTo>
                <a:pt x="2550441" y="0"/>
              </a:moveTo>
              <a:lnTo>
                <a:pt x="2550441" y="413577"/>
              </a:lnTo>
              <a:lnTo>
                <a:pt x="0" y="413577"/>
              </a:lnTo>
              <a:lnTo>
                <a:pt x="0" y="6068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372CE-6526-4B79-B986-96BD0F63FF48}">
      <dsp:nvSpPr>
        <dsp:cNvPr id="0" name=""/>
        <dsp:cNvSpPr/>
      </dsp:nvSpPr>
      <dsp:spPr>
        <a:xfrm>
          <a:off x="4041711" y="470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64472-9573-429C-ADC1-B5AF63801C47}">
      <dsp:nvSpPr>
        <dsp:cNvPr id="0" name=""/>
        <dsp:cNvSpPr/>
      </dsp:nvSpPr>
      <dsp:spPr>
        <a:xfrm>
          <a:off x="4273569" y="224971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个性化产品</a:t>
          </a:r>
        </a:p>
      </dsp:txBody>
      <dsp:txXfrm>
        <a:off x="4312379" y="263781"/>
        <a:ext cx="2009105" cy="1247450"/>
      </dsp:txXfrm>
    </dsp:sp>
    <dsp:sp modelId="{BD529DE0-55C6-48F3-AD80-EC4B32ED2F5A}">
      <dsp:nvSpPr>
        <dsp:cNvPr id="0" name=""/>
        <dsp:cNvSpPr/>
      </dsp:nvSpPr>
      <dsp:spPr>
        <a:xfrm>
          <a:off x="1491269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8A2880-CC14-448D-9BED-9ACE1FCA966A}">
      <dsp:nvSpPr>
        <dsp:cNvPr id="0" name=""/>
        <dsp:cNvSpPr/>
      </dsp:nvSpPr>
      <dsp:spPr>
        <a:xfrm>
          <a:off x="1723128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“健康洗”</a:t>
          </a:r>
        </a:p>
      </dsp:txBody>
      <dsp:txXfrm>
        <a:off x="1761938" y="2195740"/>
        <a:ext cx="2009105" cy="1247450"/>
      </dsp:txXfrm>
    </dsp:sp>
    <dsp:sp modelId="{2E95F8FE-B2E0-4EB2-81C7-E10DAC08F3D0}">
      <dsp:nvSpPr>
        <dsp:cNvPr id="0" name=""/>
        <dsp:cNvSpPr/>
      </dsp:nvSpPr>
      <dsp:spPr>
        <a:xfrm>
          <a:off x="5237" y="3868625"/>
          <a:ext cx="2508347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6914A9-C88A-4E48-AFBC-2A9E8DC6B043}">
      <dsp:nvSpPr>
        <dsp:cNvPr id="0" name=""/>
        <dsp:cNvSpPr/>
      </dsp:nvSpPr>
      <dsp:spPr>
        <a:xfrm>
          <a:off x="237095" y="4088890"/>
          <a:ext cx="2508347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关注用户健康</a:t>
          </a:r>
        </a:p>
      </dsp:txBody>
      <dsp:txXfrm>
        <a:off x="275905" y="4127700"/>
        <a:ext cx="2430727" cy="1247450"/>
      </dsp:txXfrm>
    </dsp:sp>
    <dsp:sp modelId="{FD9FE707-E8BD-422E-B2E0-3F83C0A55857}">
      <dsp:nvSpPr>
        <dsp:cNvPr id="0" name=""/>
        <dsp:cNvSpPr/>
      </dsp:nvSpPr>
      <dsp:spPr>
        <a:xfrm>
          <a:off x="2977302" y="386862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3953A-6C94-48C6-AD4F-6FB6BC23C679}">
      <dsp:nvSpPr>
        <dsp:cNvPr id="0" name=""/>
        <dsp:cNvSpPr/>
      </dsp:nvSpPr>
      <dsp:spPr>
        <a:xfrm>
          <a:off x="3209160" y="408889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注重清洁</a:t>
          </a:r>
        </a:p>
      </dsp:txBody>
      <dsp:txXfrm>
        <a:off x="3247970" y="4127700"/>
        <a:ext cx="2009105" cy="1247450"/>
      </dsp:txXfrm>
    </dsp:sp>
    <dsp:sp modelId="{1AA29FC6-6ABC-43EC-819A-1B06F65DF13A}">
      <dsp:nvSpPr>
        <dsp:cNvPr id="0" name=""/>
        <dsp:cNvSpPr/>
      </dsp:nvSpPr>
      <dsp:spPr>
        <a:xfrm>
          <a:off x="4041711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65849-8147-4E15-9F88-EC971E4119DB}">
      <dsp:nvSpPr>
        <dsp:cNvPr id="0" name=""/>
        <dsp:cNvSpPr/>
      </dsp:nvSpPr>
      <dsp:spPr>
        <a:xfrm>
          <a:off x="4273569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“小型化”</a:t>
          </a:r>
        </a:p>
      </dsp:txBody>
      <dsp:txXfrm>
        <a:off x="4312379" y="2195740"/>
        <a:ext cx="2009105" cy="1247450"/>
      </dsp:txXfrm>
    </dsp:sp>
    <dsp:sp modelId="{F8C78FF2-8E21-4197-BAFB-1A4BAF23A64D}">
      <dsp:nvSpPr>
        <dsp:cNvPr id="0" name=""/>
        <dsp:cNvSpPr/>
      </dsp:nvSpPr>
      <dsp:spPr>
        <a:xfrm>
          <a:off x="6592153" y="1936665"/>
          <a:ext cx="2086725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ABE74C-1FF2-40C1-9A04-F3E374440962}">
      <dsp:nvSpPr>
        <dsp:cNvPr id="0" name=""/>
        <dsp:cNvSpPr/>
      </dsp:nvSpPr>
      <dsp:spPr>
        <a:xfrm>
          <a:off x="6824011" y="2156930"/>
          <a:ext cx="2086725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“分区洗”</a:t>
          </a:r>
        </a:p>
      </dsp:txBody>
      <dsp:txXfrm>
        <a:off x="6862821" y="2195740"/>
        <a:ext cx="2009105" cy="1247450"/>
      </dsp:txXfrm>
    </dsp:sp>
    <dsp:sp modelId="{C43ECF99-E12D-4EC6-BF25-B183A71E65BE}">
      <dsp:nvSpPr>
        <dsp:cNvPr id="0" name=""/>
        <dsp:cNvSpPr/>
      </dsp:nvSpPr>
      <dsp:spPr>
        <a:xfrm>
          <a:off x="6323487" y="3868625"/>
          <a:ext cx="2624056" cy="1325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90665-6BCE-4549-9E1C-5AF8927DFF7A}">
      <dsp:nvSpPr>
        <dsp:cNvPr id="0" name=""/>
        <dsp:cNvSpPr/>
      </dsp:nvSpPr>
      <dsp:spPr>
        <a:xfrm>
          <a:off x="6555345" y="4088890"/>
          <a:ext cx="2624056" cy="13250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细化洗衣类型</a:t>
          </a:r>
        </a:p>
      </dsp:txBody>
      <dsp:txXfrm>
        <a:off x="6594155" y="4127700"/>
        <a:ext cx="2546436" cy="1247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C3F49-0A4B-4FCA-BDEF-8192C37E00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A5D741-3B33-4216-BDBA-AE46495D76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wdp>
</file>

<file path=ppt/media/image22.png>
</file>

<file path=ppt/media/image23.wdp>
</file>

<file path=ppt/media/image24.png>
</file>

<file path=ppt/media/image25.wdp>
</file>

<file path=ppt/media/image26.png>
</file>

<file path=ppt/media/image27.wdp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4.png>
</file>

<file path=ppt/media/image5.wdp>
</file>

<file path=ppt/media/image6.png>
</file>

<file path=ppt/media/image7.wdp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因为空缺 所以需要抢占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管理成本：薪酬，研究开发，税费，租赁。。。。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1000 </a:t>
            </a:r>
            <a:r>
              <a:rPr lang="zh-CN" altLang="en-US" dirty="0"/>
              <a:t>淘宝比较差的产品</a:t>
            </a:r>
            <a:r>
              <a:rPr lang="en-US" altLang="zh-CN" dirty="0"/>
              <a:t> 100/0.1</a:t>
            </a:r>
            <a:r>
              <a:rPr lang="zh-CN" altLang="en-US" dirty="0"/>
              <a:t>（线下卖更多，其他平台，京东等）</a:t>
            </a:r>
            <a:endParaRPr lang="en-US" altLang="zh-CN" dirty="0"/>
          </a:p>
          <a:p>
            <a:r>
              <a:rPr lang="en-US" altLang="zh-CN" dirty="0"/>
              <a:t>23756 </a:t>
            </a:r>
            <a:r>
              <a:rPr lang="zh-CN" altLang="en-US" dirty="0"/>
              <a:t>一款类似产品 众筹</a:t>
            </a:r>
            <a:r>
              <a:rPr lang="en-US" altLang="zh-CN" dirty="0"/>
              <a:t>1</a:t>
            </a:r>
            <a:r>
              <a:rPr lang="zh-CN" altLang="en-US" dirty="0"/>
              <a:t>个月的支持者</a:t>
            </a:r>
            <a:endParaRPr lang="en-US" altLang="zh-CN" dirty="0"/>
          </a:p>
          <a:p>
            <a:r>
              <a:rPr lang="en-US" altLang="zh-CN" dirty="0"/>
              <a:t>8091 </a:t>
            </a:r>
            <a:r>
              <a:rPr lang="zh-CN" altLang="en-US" dirty="0"/>
              <a:t>淘宝上市五年左右的销量最好的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假设：大学生人数每年增加</a:t>
            </a:r>
            <a:r>
              <a:rPr lang="en-US" altLang="zh-CN" dirty="0"/>
              <a:t>3%</a:t>
            </a:r>
            <a:endParaRPr lang="en-US" altLang="zh-CN" dirty="0"/>
          </a:p>
          <a:p>
            <a:r>
              <a:rPr lang="zh-CN" altLang="en-US" dirty="0"/>
              <a:t>逐年增长量递增</a:t>
            </a:r>
            <a:endParaRPr lang="en-US" altLang="zh-CN" dirty="0"/>
          </a:p>
          <a:p>
            <a:r>
              <a:rPr lang="en-US" altLang="zh-CN" dirty="0"/>
              <a:t>D = </a:t>
            </a:r>
            <a:r>
              <a:rPr lang="zh-CN" altLang="en-US" dirty="0"/>
              <a:t>第一年按照总人数的比例得出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1000 </a:t>
            </a:r>
            <a:r>
              <a:rPr lang="zh-CN" altLang="en-US" dirty="0"/>
              <a:t>淘宝比较差的产品</a:t>
            </a:r>
            <a:r>
              <a:rPr lang="en-US" altLang="zh-CN" dirty="0"/>
              <a:t> 100/0.1</a:t>
            </a:r>
            <a:r>
              <a:rPr lang="zh-CN" altLang="en-US" dirty="0"/>
              <a:t>（线下卖更多，其他平台，京东等）</a:t>
            </a:r>
            <a:endParaRPr lang="en-US" altLang="zh-CN" dirty="0"/>
          </a:p>
          <a:p>
            <a:r>
              <a:rPr lang="en-US" altLang="zh-CN" dirty="0"/>
              <a:t>23756 </a:t>
            </a:r>
            <a:r>
              <a:rPr lang="zh-CN" altLang="en-US" dirty="0"/>
              <a:t>一款类似产品 众筹</a:t>
            </a:r>
            <a:r>
              <a:rPr lang="en-US" altLang="zh-CN" dirty="0"/>
              <a:t>1</a:t>
            </a:r>
            <a:r>
              <a:rPr lang="zh-CN" altLang="en-US" dirty="0"/>
              <a:t>个月的支持者</a:t>
            </a:r>
            <a:endParaRPr lang="en-US" altLang="zh-CN" dirty="0"/>
          </a:p>
          <a:p>
            <a:r>
              <a:rPr lang="en-US" altLang="zh-CN" dirty="0"/>
              <a:t>8091 </a:t>
            </a:r>
            <a:r>
              <a:rPr lang="zh-CN" altLang="en-US" dirty="0"/>
              <a:t>淘宝上市五年左右的销量最好的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假设：大学生人数每年增加</a:t>
            </a:r>
            <a:r>
              <a:rPr lang="en-US" altLang="zh-CN" dirty="0"/>
              <a:t>3%</a:t>
            </a:r>
            <a:endParaRPr lang="en-US" altLang="zh-CN" dirty="0"/>
          </a:p>
          <a:p>
            <a:r>
              <a:rPr lang="zh-CN" altLang="en-US" dirty="0"/>
              <a:t>逐年增长量递增</a:t>
            </a:r>
            <a:endParaRPr lang="en-US" altLang="zh-CN" dirty="0"/>
          </a:p>
          <a:p>
            <a:r>
              <a:rPr lang="en-US" altLang="zh-CN" dirty="0"/>
              <a:t>D = </a:t>
            </a:r>
            <a:r>
              <a:rPr lang="zh-CN" altLang="en-US" dirty="0"/>
              <a:t>第一年按照总人数的比例得出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5.xml"/><Relationship Id="rId1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7.xml"/><Relationship Id="rId1" Type="http://schemas.openxmlformats.org/officeDocument/2006/relationships/chart" Target="../charts/chart6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6.xml"/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1.xml"/><Relationship Id="rId6" Type="http://schemas.openxmlformats.org/officeDocument/2006/relationships/slideLayout" Target="../slideLayouts/slideLayout4.xml"/><Relationship Id="rId5" Type="http://schemas.microsoft.com/office/2007/relationships/hdphoto" Target="../media/image23.wdp"/><Relationship Id="rId4" Type="http://schemas.openxmlformats.org/officeDocument/2006/relationships/image" Target="../media/image22.png"/><Relationship Id="rId3" Type="http://schemas.microsoft.com/office/2007/relationships/hdphoto" Target="../media/image21.wdp"/><Relationship Id="rId2" Type="http://schemas.openxmlformats.org/officeDocument/2006/relationships/image" Target="../media/image20.png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2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microsoft.com/office/2007/relationships/hdphoto" Target="../media/image27.wdp"/><Relationship Id="rId3" Type="http://schemas.openxmlformats.org/officeDocument/2006/relationships/image" Target="../media/image26.png"/><Relationship Id="rId2" Type="http://schemas.microsoft.com/office/2007/relationships/hdphoto" Target="../media/image25.wdp"/><Relationship Id="rId1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10.xml"/><Relationship Id="rId1" Type="http://schemas.openxmlformats.org/officeDocument/2006/relationships/chart" Target="../charts/chart9.xml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31.png"/><Relationship Id="rId2" Type="http://schemas.openxmlformats.org/officeDocument/2006/relationships/chart" Target="../charts/chart12.xml"/><Relationship Id="rId1" Type="http://schemas.openxmlformats.org/officeDocument/2006/relationships/chart" Target="../charts/chart11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1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image" Target="../media/image36.jpeg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38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5.xml"/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6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5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16.xml"/><Relationship Id="rId1" Type="http://schemas.openxmlformats.org/officeDocument/2006/relationships/chart" Target="../charts/chart15.xml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7.xml"/></Relationships>
</file>

<file path=ppt/slides/_rels/slide5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9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6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6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1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microsoft.com/office/2007/relationships/hdphoto" Target="../media/image27.wdp"/><Relationship Id="rId3" Type="http://schemas.openxmlformats.org/officeDocument/2006/relationships/image" Target="../media/image26.png"/><Relationship Id="rId2" Type="http://schemas.microsoft.com/office/2007/relationships/hdphoto" Target="../media/image25.wdp"/><Relationship Id="rId1" Type="http://schemas.openxmlformats.org/officeDocument/2006/relationships/image" Target="../media/image24.png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8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33.png"/></Relationships>
</file>

<file path=ppt/slides/_rels/slide6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9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37" b="29216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3921792" y="1312657"/>
            <a:ext cx="4505998" cy="4505990"/>
          </a:xfrm>
          <a:custGeom>
            <a:avLst/>
            <a:gdLst/>
            <a:ahLst/>
            <a:cxnLst/>
            <a:rect l="0" t="0" r="0" b="0"/>
            <a:pathLst>
              <a:path w="3423352" h="3423352">
                <a:moveTo>
                  <a:pt x="0" y="1711672"/>
                </a:moveTo>
                <a:cubicBezTo>
                  <a:pt x="0" y="766346"/>
                  <a:pt x="766346" y="0"/>
                  <a:pt x="1711672" y="0"/>
                </a:cubicBezTo>
                <a:cubicBezTo>
                  <a:pt x="2657006" y="0"/>
                  <a:pt x="3423352" y="766346"/>
                  <a:pt x="3423352" y="1711672"/>
                </a:cubicBezTo>
                <a:cubicBezTo>
                  <a:pt x="3423352" y="2657006"/>
                  <a:pt x="2657006" y="3423352"/>
                  <a:pt x="1711672" y="3423352"/>
                </a:cubicBezTo>
                <a:cubicBezTo>
                  <a:pt x="766346" y="3423352"/>
                  <a:pt x="0" y="2657006"/>
                  <a:pt x="0" y="1711672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bevel/>
          </a:ln>
        </p:spPr>
      </p:sp>
      <p:sp>
        <p:nvSpPr>
          <p:cNvPr id="4" name="任意多边形 3"/>
          <p:cNvSpPr/>
          <p:nvPr/>
        </p:nvSpPr>
        <p:spPr>
          <a:xfrm>
            <a:off x="3707133" y="1107636"/>
            <a:ext cx="4869799" cy="4869793"/>
          </a:xfrm>
          <a:custGeom>
            <a:avLst/>
            <a:gdLst/>
            <a:ahLst/>
            <a:cxnLst/>
            <a:rect l="0" t="0" r="0" b="0"/>
            <a:pathLst>
              <a:path w="3423352" h="3423352">
                <a:moveTo>
                  <a:pt x="0" y="1711672"/>
                </a:moveTo>
                <a:cubicBezTo>
                  <a:pt x="0" y="766346"/>
                  <a:pt x="766346" y="0"/>
                  <a:pt x="1711672" y="0"/>
                </a:cubicBezTo>
                <a:cubicBezTo>
                  <a:pt x="2657006" y="0"/>
                  <a:pt x="3423352" y="766346"/>
                  <a:pt x="3423352" y="1711672"/>
                </a:cubicBezTo>
                <a:cubicBezTo>
                  <a:pt x="3423352" y="2657006"/>
                  <a:pt x="2657006" y="3423352"/>
                  <a:pt x="1711672" y="3423352"/>
                </a:cubicBezTo>
                <a:cubicBezTo>
                  <a:pt x="766346" y="3423352"/>
                  <a:pt x="0" y="2657006"/>
                  <a:pt x="0" y="1711672"/>
                </a:cubicBezTo>
                <a:close/>
              </a:path>
            </a:pathLst>
          </a:custGeom>
          <a:noFill/>
          <a:ln w="25400" cap="flat">
            <a:solidFill>
              <a:srgbClr val="FF9409"/>
            </a:solidFill>
            <a:bevel/>
          </a:ln>
        </p:spPr>
      </p:sp>
      <p:grpSp>
        <p:nvGrpSpPr>
          <p:cNvPr id="21" name="组合 20"/>
          <p:cNvGrpSpPr/>
          <p:nvPr/>
        </p:nvGrpSpPr>
        <p:grpSpPr>
          <a:xfrm>
            <a:off x="2946401" y="635945"/>
            <a:ext cx="6299198" cy="6195712"/>
            <a:chOff x="2946401" y="635945"/>
            <a:chExt cx="6299198" cy="6195712"/>
          </a:xfrm>
          <a:solidFill>
            <a:srgbClr val="FF9409"/>
          </a:solidFill>
        </p:grpSpPr>
        <p:sp>
          <p:nvSpPr>
            <p:cNvPr id="3" name="任意多边形 2"/>
            <p:cNvSpPr/>
            <p:nvPr/>
          </p:nvSpPr>
          <p:spPr>
            <a:xfrm rot="3198000">
              <a:off x="3170339" y="1940283"/>
              <a:ext cx="949490" cy="1397365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5" name="任意多边形 4"/>
            <p:cNvSpPr/>
            <p:nvPr/>
          </p:nvSpPr>
          <p:spPr>
            <a:xfrm>
              <a:off x="7139638" y="3523067"/>
              <a:ext cx="1939633" cy="2777929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6" name="任意多边形 5"/>
            <p:cNvSpPr/>
            <p:nvPr/>
          </p:nvSpPr>
          <p:spPr>
            <a:xfrm rot="7800000">
              <a:off x="8577377" y="1751027"/>
              <a:ext cx="478608" cy="857836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7" name="任意多边形 6"/>
            <p:cNvSpPr/>
            <p:nvPr/>
          </p:nvSpPr>
          <p:spPr>
            <a:xfrm>
              <a:off x="4211184" y="5303937"/>
              <a:ext cx="3830800" cy="898369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8" name="任意多边形 7"/>
            <p:cNvSpPr/>
            <p:nvPr/>
          </p:nvSpPr>
          <p:spPr>
            <a:xfrm>
              <a:off x="6312195" y="877565"/>
              <a:ext cx="2504484" cy="2726285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9" name="任意多边形 8"/>
            <p:cNvSpPr/>
            <p:nvPr/>
          </p:nvSpPr>
          <p:spPr>
            <a:xfrm>
              <a:off x="4540482" y="635945"/>
              <a:ext cx="3268619" cy="653593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0" name="任意多边形 9"/>
            <p:cNvSpPr/>
            <p:nvPr/>
          </p:nvSpPr>
          <p:spPr>
            <a:xfrm rot="13926000">
              <a:off x="2495867" y="4870551"/>
              <a:ext cx="3268616" cy="653595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sp>
        <p:nvSpPr>
          <p:cNvPr id="14" name="文本框 13"/>
          <p:cNvSpPr txBox="1"/>
          <p:nvPr/>
        </p:nvSpPr>
        <p:spPr>
          <a:xfrm>
            <a:off x="2976984" y="3276108"/>
            <a:ext cx="6299200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内衣清洗机</a:t>
            </a:r>
            <a:endParaRPr lang="zh-CN" altLang="en-US" sz="66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36783" y="2287528"/>
            <a:ext cx="5676015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dirty="0" err="1">
                <a:solidFill>
                  <a:schemeClr val="bg1">
                    <a:lumMod val="65000"/>
                  </a:schemeClr>
                </a:solidFill>
                <a:latin typeface="Arvo" panose="02000000000000000000" pitchFamily="2" charset="0"/>
              </a:rPr>
              <a:t>Inno</a:t>
            </a:r>
            <a:r>
              <a:rPr lang="en-US" altLang="zh-CN" sz="6000" dirty="0">
                <a:solidFill>
                  <a:schemeClr val="bg1">
                    <a:lumMod val="65000"/>
                  </a:schemeClr>
                </a:solidFill>
                <a:latin typeface="Arvo" panose="02000000000000000000" pitchFamily="2" charset="0"/>
              </a:rPr>
              <a:t> Lab</a:t>
            </a:r>
            <a:endParaRPr lang="en-US" altLang="zh-CN" sz="6000" dirty="0">
              <a:solidFill>
                <a:schemeClr val="bg1">
                  <a:lumMod val="65000"/>
                </a:schemeClr>
              </a:solidFill>
              <a:latin typeface="Arvo" panose="02000000000000000000" pitchFamily="2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21999" y="4607908"/>
            <a:ext cx="1548000" cy="360000"/>
          </a:xfrm>
          <a:prstGeom prst="rect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321999" y="4627329"/>
            <a:ext cx="1548000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汇报人：夏凡</a:t>
            </a:r>
            <a:endParaRPr lang="zh-CN" altLang="en-US" sz="1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8947282" y="6093472"/>
            <a:ext cx="2786742" cy="3077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accent3"/>
                </a:solidFill>
              </a:rPr>
              <a:t>小组成员：夏凡，周敏，龙介峰</a:t>
            </a:r>
            <a:endParaRPr lang="zh-CN" altLang="en-US" sz="1400" b="1" dirty="0">
              <a:solidFill>
                <a:schemeClr val="accent3"/>
              </a:solidFill>
            </a:endParaRPr>
          </a:p>
        </p:txBody>
      </p:sp>
      <p:sp>
        <p:nvSpPr>
          <p:cNvPr id="22" name="矩形: 圆角 21"/>
          <p:cNvSpPr/>
          <p:nvPr/>
        </p:nvSpPr>
        <p:spPr>
          <a:xfrm>
            <a:off x="8947282" y="5669652"/>
            <a:ext cx="2786742" cy="3077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accent3"/>
                </a:solidFill>
              </a:rPr>
              <a:t>指导老师：陈雪</a:t>
            </a:r>
            <a:endParaRPr lang="zh-CN" altLang="en-US" sz="1400" b="1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11440" y="2200932"/>
            <a:ext cx="10126431" cy="3131444"/>
            <a:chOff x="882303" y="1740995"/>
            <a:chExt cx="10126431" cy="3131444"/>
          </a:xfrm>
        </p:grpSpPr>
        <p:grpSp>
          <p:nvGrpSpPr>
            <p:cNvPr id="3" name="组合 2"/>
            <p:cNvGrpSpPr/>
            <p:nvPr/>
          </p:nvGrpSpPr>
          <p:grpSpPr>
            <a:xfrm>
              <a:off x="882303" y="1741037"/>
              <a:ext cx="703666" cy="703664"/>
              <a:chOff x="1971956" y="5016947"/>
              <a:chExt cx="703666" cy="703664"/>
            </a:xfrm>
          </p:grpSpPr>
          <p:sp>
            <p:nvSpPr>
              <p:cNvPr id="114" name="任意多边形 113"/>
              <p:cNvSpPr/>
              <p:nvPr/>
            </p:nvSpPr>
            <p:spPr>
              <a:xfrm rot="10800000" flipH="1" flipV="1">
                <a:off x="1971956" y="5016947"/>
                <a:ext cx="703666" cy="703664"/>
              </a:xfrm>
              <a:custGeom>
                <a:avLst/>
                <a:gdLst/>
                <a:ahLst/>
                <a:cxnLst/>
                <a:rect l="0" t="0" r="0" b="0"/>
                <a:pathLst>
                  <a:path w="995121" h="995121">
                    <a:moveTo>
                      <a:pt x="0" y="497559"/>
                    </a:moveTo>
                    <a:cubicBezTo>
                      <a:pt x="0" y="222765"/>
                      <a:pt x="222765" y="0"/>
                      <a:pt x="497559" y="0"/>
                    </a:cubicBezTo>
                    <a:cubicBezTo>
                      <a:pt x="772350" y="0"/>
                      <a:pt x="995121" y="222765"/>
                      <a:pt x="995121" y="497559"/>
                    </a:cubicBezTo>
                    <a:cubicBezTo>
                      <a:pt x="995121" y="772350"/>
                      <a:pt x="772350" y="995121"/>
                      <a:pt x="497559" y="995121"/>
                    </a:cubicBezTo>
                    <a:cubicBezTo>
                      <a:pt x="222765" y="995121"/>
                      <a:pt x="0" y="772350"/>
                      <a:pt x="0" y="49755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600" cap="flat">
                <a:noFill/>
                <a:beve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121" name="任意多边形 120"/>
              <p:cNvSpPr/>
              <p:nvPr/>
            </p:nvSpPr>
            <p:spPr>
              <a:xfrm rot="10800000" flipH="1" flipV="1">
                <a:off x="2157941" y="5186845"/>
                <a:ext cx="371104" cy="363868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 w="7600" cap="flat">
                <a:noFill/>
                <a:beve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6543298" y="1746615"/>
              <a:ext cx="703664" cy="703666"/>
              <a:chOff x="3553432" y="3346613"/>
              <a:chExt cx="703664" cy="703666"/>
            </a:xfrm>
          </p:grpSpPr>
          <p:sp>
            <p:nvSpPr>
              <p:cNvPr id="115" name="任意多边形 114"/>
              <p:cNvSpPr/>
              <p:nvPr/>
            </p:nvSpPr>
            <p:spPr>
              <a:xfrm>
                <a:off x="3553432" y="3346613"/>
                <a:ext cx="703664" cy="703666"/>
              </a:xfrm>
              <a:custGeom>
                <a:avLst/>
                <a:gdLst/>
                <a:ahLst/>
                <a:cxnLst/>
                <a:rect l="l" t="t" r="r" b="b"/>
                <a:pathLst>
                  <a:path w="995121" h="995121">
                    <a:moveTo>
                      <a:pt x="0" y="497559"/>
                    </a:moveTo>
                    <a:cubicBezTo>
                      <a:pt x="0" y="222765"/>
                      <a:pt x="222765" y="0"/>
                      <a:pt x="497559" y="0"/>
                    </a:cubicBezTo>
                    <a:cubicBezTo>
                      <a:pt x="772350" y="0"/>
                      <a:pt x="995121" y="222765"/>
                      <a:pt x="995121" y="497559"/>
                    </a:cubicBezTo>
                    <a:cubicBezTo>
                      <a:pt x="995121" y="772350"/>
                      <a:pt x="772350" y="995121"/>
                      <a:pt x="497559" y="995121"/>
                    </a:cubicBezTo>
                    <a:cubicBezTo>
                      <a:pt x="222765" y="995121"/>
                      <a:pt x="0" y="772350"/>
                      <a:pt x="0" y="49755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00000"/>
                  </a:lnSpc>
                </a:pPr>
                <a:endParaRPr sz="1975" dirty="0">
                  <a:solidFill>
                    <a:srgbClr val="FFFFFF"/>
                  </a:solidFill>
                  <a:latin typeface="Arial Black" panose="020B0A04020102020204"/>
                </a:endParaRPr>
              </a:p>
            </p:txBody>
          </p:sp>
          <p:sp>
            <p:nvSpPr>
              <p:cNvPr id="122" name="任意多边形 121"/>
              <p:cNvSpPr/>
              <p:nvPr/>
            </p:nvSpPr>
            <p:spPr>
              <a:xfrm>
                <a:off x="3719712" y="3513940"/>
                <a:ext cx="371104" cy="342148"/>
              </a:xfrm>
              <a:custGeom>
                <a:avLst/>
                <a:gdLst>
                  <a:gd name="connsiteX0" fmla="*/ 469488 w 578320"/>
                  <a:gd name="connsiteY0" fmla="*/ 312166 h 533197"/>
                  <a:gd name="connsiteX1" fmla="*/ 523904 w 578320"/>
                  <a:gd name="connsiteY1" fmla="*/ 363740 h 533197"/>
                  <a:gd name="connsiteX2" fmla="*/ 523904 w 578320"/>
                  <a:gd name="connsiteY2" fmla="*/ 376634 h 533197"/>
                  <a:gd name="connsiteX3" fmla="*/ 527594 w 578320"/>
                  <a:gd name="connsiteY3" fmla="*/ 391369 h 533197"/>
                  <a:gd name="connsiteX4" fmla="*/ 512837 w 578320"/>
                  <a:gd name="connsiteY4" fmla="*/ 411630 h 533197"/>
                  <a:gd name="connsiteX5" fmla="*/ 498080 w 578320"/>
                  <a:gd name="connsiteY5" fmla="*/ 440180 h 533197"/>
                  <a:gd name="connsiteX6" fmla="*/ 529438 w 578320"/>
                  <a:gd name="connsiteY6" fmla="*/ 475176 h 533197"/>
                  <a:gd name="connsiteX7" fmla="*/ 578320 w 578320"/>
                  <a:gd name="connsiteY7" fmla="*/ 518462 h 533197"/>
                  <a:gd name="connsiteX8" fmla="*/ 485168 w 578320"/>
                  <a:gd name="connsiteY8" fmla="*/ 533197 h 533197"/>
                  <a:gd name="connsiteX9" fmla="*/ 477789 w 578320"/>
                  <a:gd name="connsiteY9" fmla="*/ 486228 h 533197"/>
                  <a:gd name="connsiteX10" fmla="*/ 481478 w 578320"/>
                  <a:gd name="connsiteY10" fmla="*/ 479781 h 533197"/>
                  <a:gd name="connsiteX11" fmla="*/ 480556 w 578320"/>
                  <a:gd name="connsiteY11" fmla="*/ 477939 h 533197"/>
                  <a:gd name="connsiteX12" fmla="*/ 471333 w 578320"/>
                  <a:gd name="connsiteY12" fmla="*/ 466888 h 533197"/>
                  <a:gd name="connsiteX13" fmla="*/ 467644 w 578320"/>
                  <a:gd name="connsiteY13" fmla="*/ 466888 h 533197"/>
                  <a:gd name="connsiteX14" fmla="*/ 458421 w 578320"/>
                  <a:gd name="connsiteY14" fmla="*/ 477939 h 533197"/>
                  <a:gd name="connsiteX15" fmla="*/ 458421 w 578320"/>
                  <a:gd name="connsiteY15" fmla="*/ 479781 h 533197"/>
                  <a:gd name="connsiteX16" fmla="*/ 462110 w 578320"/>
                  <a:gd name="connsiteY16" fmla="*/ 486228 h 533197"/>
                  <a:gd name="connsiteX17" fmla="*/ 454732 w 578320"/>
                  <a:gd name="connsiteY17" fmla="*/ 533197 h 533197"/>
                  <a:gd name="connsiteX18" fmla="*/ 361579 w 578320"/>
                  <a:gd name="connsiteY18" fmla="*/ 518462 h 533197"/>
                  <a:gd name="connsiteX19" fmla="*/ 409539 w 578320"/>
                  <a:gd name="connsiteY19" fmla="*/ 475176 h 533197"/>
                  <a:gd name="connsiteX20" fmla="*/ 440897 w 578320"/>
                  <a:gd name="connsiteY20" fmla="*/ 440180 h 533197"/>
                  <a:gd name="connsiteX21" fmla="*/ 427063 w 578320"/>
                  <a:gd name="connsiteY21" fmla="*/ 411630 h 533197"/>
                  <a:gd name="connsiteX22" fmla="*/ 411383 w 578320"/>
                  <a:gd name="connsiteY22" fmla="*/ 391369 h 533197"/>
                  <a:gd name="connsiteX23" fmla="*/ 415995 w 578320"/>
                  <a:gd name="connsiteY23" fmla="*/ 376634 h 533197"/>
                  <a:gd name="connsiteX24" fmla="*/ 415995 w 578320"/>
                  <a:gd name="connsiteY24" fmla="*/ 363740 h 533197"/>
                  <a:gd name="connsiteX25" fmla="*/ 469488 w 578320"/>
                  <a:gd name="connsiteY25" fmla="*/ 312166 h 533197"/>
                  <a:gd name="connsiteX26" fmla="*/ 107909 w 578320"/>
                  <a:gd name="connsiteY26" fmla="*/ 312166 h 533197"/>
                  <a:gd name="connsiteX27" fmla="*/ 162325 w 578320"/>
                  <a:gd name="connsiteY27" fmla="*/ 363740 h 533197"/>
                  <a:gd name="connsiteX28" fmla="*/ 162325 w 578320"/>
                  <a:gd name="connsiteY28" fmla="*/ 376634 h 533197"/>
                  <a:gd name="connsiteX29" fmla="*/ 166937 w 578320"/>
                  <a:gd name="connsiteY29" fmla="*/ 391369 h 533197"/>
                  <a:gd name="connsiteX30" fmla="*/ 151257 w 578320"/>
                  <a:gd name="connsiteY30" fmla="*/ 411630 h 533197"/>
                  <a:gd name="connsiteX31" fmla="*/ 137423 w 578320"/>
                  <a:gd name="connsiteY31" fmla="*/ 440180 h 533197"/>
                  <a:gd name="connsiteX32" fmla="*/ 167859 w 578320"/>
                  <a:gd name="connsiteY32" fmla="*/ 475176 h 533197"/>
                  <a:gd name="connsiteX33" fmla="*/ 216741 w 578320"/>
                  <a:gd name="connsiteY33" fmla="*/ 518462 h 533197"/>
                  <a:gd name="connsiteX34" fmla="*/ 123588 w 578320"/>
                  <a:gd name="connsiteY34" fmla="*/ 533197 h 533197"/>
                  <a:gd name="connsiteX35" fmla="*/ 116210 w 578320"/>
                  <a:gd name="connsiteY35" fmla="*/ 486228 h 533197"/>
                  <a:gd name="connsiteX36" fmla="*/ 119899 w 578320"/>
                  <a:gd name="connsiteY36" fmla="*/ 479781 h 533197"/>
                  <a:gd name="connsiteX37" fmla="*/ 119899 w 578320"/>
                  <a:gd name="connsiteY37" fmla="*/ 477939 h 533197"/>
                  <a:gd name="connsiteX38" fmla="*/ 109754 w 578320"/>
                  <a:gd name="connsiteY38" fmla="*/ 466888 h 533197"/>
                  <a:gd name="connsiteX39" fmla="*/ 106987 w 578320"/>
                  <a:gd name="connsiteY39" fmla="*/ 466888 h 533197"/>
                  <a:gd name="connsiteX40" fmla="*/ 96842 w 578320"/>
                  <a:gd name="connsiteY40" fmla="*/ 477939 h 533197"/>
                  <a:gd name="connsiteX41" fmla="*/ 96842 w 578320"/>
                  <a:gd name="connsiteY41" fmla="*/ 479781 h 533197"/>
                  <a:gd name="connsiteX42" fmla="*/ 100531 w 578320"/>
                  <a:gd name="connsiteY42" fmla="*/ 486228 h 533197"/>
                  <a:gd name="connsiteX43" fmla="*/ 93152 w 578320"/>
                  <a:gd name="connsiteY43" fmla="*/ 533197 h 533197"/>
                  <a:gd name="connsiteX44" fmla="*/ 0 w 578320"/>
                  <a:gd name="connsiteY44" fmla="*/ 518462 h 533197"/>
                  <a:gd name="connsiteX45" fmla="*/ 48882 w 578320"/>
                  <a:gd name="connsiteY45" fmla="*/ 475176 h 533197"/>
                  <a:gd name="connsiteX46" fmla="*/ 79318 w 578320"/>
                  <a:gd name="connsiteY46" fmla="*/ 440180 h 533197"/>
                  <a:gd name="connsiteX47" fmla="*/ 65483 w 578320"/>
                  <a:gd name="connsiteY47" fmla="*/ 411630 h 533197"/>
                  <a:gd name="connsiteX48" fmla="*/ 49804 w 578320"/>
                  <a:gd name="connsiteY48" fmla="*/ 391369 h 533197"/>
                  <a:gd name="connsiteX49" fmla="*/ 54416 w 578320"/>
                  <a:gd name="connsiteY49" fmla="*/ 376634 h 533197"/>
                  <a:gd name="connsiteX50" fmla="*/ 54416 w 578320"/>
                  <a:gd name="connsiteY50" fmla="*/ 363740 h 533197"/>
                  <a:gd name="connsiteX51" fmla="*/ 107909 w 578320"/>
                  <a:gd name="connsiteY51" fmla="*/ 312166 h 533197"/>
                  <a:gd name="connsiteX52" fmla="*/ 288717 w 578320"/>
                  <a:gd name="connsiteY52" fmla="*/ 237601 h 533197"/>
                  <a:gd name="connsiteX53" fmla="*/ 303485 w 578320"/>
                  <a:gd name="connsiteY53" fmla="*/ 252338 h 533197"/>
                  <a:gd name="connsiteX54" fmla="*/ 303485 w 578320"/>
                  <a:gd name="connsiteY54" fmla="*/ 331547 h 533197"/>
                  <a:gd name="connsiteX55" fmla="*/ 384708 w 578320"/>
                  <a:gd name="connsiteY55" fmla="*/ 398782 h 533197"/>
                  <a:gd name="connsiteX56" fmla="*/ 386554 w 578320"/>
                  <a:gd name="connsiteY56" fmla="*/ 419045 h 533197"/>
                  <a:gd name="connsiteX57" fmla="*/ 375478 w 578320"/>
                  <a:gd name="connsiteY57" fmla="*/ 423650 h 533197"/>
                  <a:gd name="connsiteX58" fmla="*/ 366248 w 578320"/>
                  <a:gd name="connsiteY58" fmla="*/ 420887 h 533197"/>
                  <a:gd name="connsiteX59" fmla="*/ 288717 w 578320"/>
                  <a:gd name="connsiteY59" fmla="*/ 356415 h 533197"/>
                  <a:gd name="connsiteX60" fmla="*/ 212108 w 578320"/>
                  <a:gd name="connsiteY60" fmla="*/ 420887 h 533197"/>
                  <a:gd name="connsiteX61" fmla="*/ 191802 w 578320"/>
                  <a:gd name="connsiteY61" fmla="*/ 419045 h 533197"/>
                  <a:gd name="connsiteX62" fmla="*/ 193648 w 578320"/>
                  <a:gd name="connsiteY62" fmla="*/ 398782 h 533197"/>
                  <a:gd name="connsiteX63" fmla="*/ 274872 w 578320"/>
                  <a:gd name="connsiteY63" fmla="*/ 331547 h 533197"/>
                  <a:gd name="connsiteX64" fmla="*/ 274872 w 578320"/>
                  <a:gd name="connsiteY64" fmla="*/ 252338 h 533197"/>
                  <a:gd name="connsiteX65" fmla="*/ 288717 w 578320"/>
                  <a:gd name="connsiteY65" fmla="*/ 237601 h 533197"/>
                  <a:gd name="connsiteX66" fmla="*/ 288699 w 578320"/>
                  <a:gd name="connsiteY66" fmla="*/ 0 h 533197"/>
                  <a:gd name="connsiteX67" fmla="*/ 343115 w 578320"/>
                  <a:gd name="connsiteY67" fmla="*/ 50653 h 533197"/>
                  <a:gd name="connsiteX68" fmla="*/ 343115 w 578320"/>
                  <a:gd name="connsiteY68" fmla="*/ 63546 h 533197"/>
                  <a:gd name="connsiteX69" fmla="*/ 346805 w 578320"/>
                  <a:gd name="connsiteY69" fmla="*/ 78282 h 533197"/>
                  <a:gd name="connsiteX70" fmla="*/ 332048 w 578320"/>
                  <a:gd name="connsiteY70" fmla="*/ 98543 h 533197"/>
                  <a:gd name="connsiteX71" fmla="*/ 318213 w 578320"/>
                  <a:gd name="connsiteY71" fmla="*/ 127093 h 533197"/>
                  <a:gd name="connsiteX72" fmla="*/ 348649 w 578320"/>
                  <a:gd name="connsiteY72" fmla="*/ 163010 h 533197"/>
                  <a:gd name="connsiteX73" fmla="*/ 397531 w 578320"/>
                  <a:gd name="connsiteY73" fmla="*/ 206295 h 533197"/>
                  <a:gd name="connsiteX74" fmla="*/ 304379 w 578320"/>
                  <a:gd name="connsiteY74" fmla="*/ 220110 h 533197"/>
                  <a:gd name="connsiteX75" fmla="*/ 297000 w 578320"/>
                  <a:gd name="connsiteY75" fmla="*/ 173141 h 533197"/>
                  <a:gd name="connsiteX76" fmla="*/ 300689 w 578320"/>
                  <a:gd name="connsiteY76" fmla="*/ 167615 h 533197"/>
                  <a:gd name="connsiteX77" fmla="*/ 300689 w 578320"/>
                  <a:gd name="connsiteY77" fmla="*/ 164852 h 533197"/>
                  <a:gd name="connsiteX78" fmla="*/ 290544 w 578320"/>
                  <a:gd name="connsiteY78" fmla="*/ 154722 h 533197"/>
                  <a:gd name="connsiteX79" fmla="*/ 287777 w 578320"/>
                  <a:gd name="connsiteY79" fmla="*/ 154722 h 533197"/>
                  <a:gd name="connsiteX80" fmla="*/ 277632 w 578320"/>
                  <a:gd name="connsiteY80" fmla="*/ 164852 h 533197"/>
                  <a:gd name="connsiteX81" fmla="*/ 277632 w 578320"/>
                  <a:gd name="connsiteY81" fmla="*/ 167615 h 533197"/>
                  <a:gd name="connsiteX82" fmla="*/ 281321 w 578320"/>
                  <a:gd name="connsiteY82" fmla="*/ 173141 h 533197"/>
                  <a:gd name="connsiteX83" fmla="*/ 273943 w 578320"/>
                  <a:gd name="connsiteY83" fmla="*/ 221031 h 533197"/>
                  <a:gd name="connsiteX84" fmla="*/ 180790 w 578320"/>
                  <a:gd name="connsiteY84" fmla="*/ 206295 h 533197"/>
                  <a:gd name="connsiteX85" fmla="*/ 228750 w 578320"/>
                  <a:gd name="connsiteY85" fmla="*/ 163010 h 533197"/>
                  <a:gd name="connsiteX86" fmla="*/ 260108 w 578320"/>
                  <a:gd name="connsiteY86" fmla="*/ 127093 h 533197"/>
                  <a:gd name="connsiteX87" fmla="*/ 246274 w 578320"/>
                  <a:gd name="connsiteY87" fmla="*/ 98543 h 533197"/>
                  <a:gd name="connsiteX88" fmla="*/ 230594 w 578320"/>
                  <a:gd name="connsiteY88" fmla="*/ 78282 h 533197"/>
                  <a:gd name="connsiteX89" fmla="*/ 235206 w 578320"/>
                  <a:gd name="connsiteY89" fmla="*/ 63546 h 533197"/>
                  <a:gd name="connsiteX90" fmla="*/ 235206 w 578320"/>
                  <a:gd name="connsiteY90" fmla="*/ 50653 h 533197"/>
                  <a:gd name="connsiteX91" fmla="*/ 288699 w 578320"/>
                  <a:gd name="connsiteY91" fmla="*/ 0 h 53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578320" h="533197">
                    <a:moveTo>
                      <a:pt x="469488" y="312166"/>
                    </a:moveTo>
                    <a:cubicBezTo>
                      <a:pt x="499002" y="312166"/>
                      <a:pt x="523904" y="335190"/>
                      <a:pt x="523904" y="363740"/>
                    </a:cubicBezTo>
                    <a:lnTo>
                      <a:pt x="523904" y="376634"/>
                    </a:lnTo>
                    <a:cubicBezTo>
                      <a:pt x="523904" y="376634"/>
                      <a:pt x="529438" y="381238"/>
                      <a:pt x="527594" y="391369"/>
                    </a:cubicBezTo>
                    <a:cubicBezTo>
                      <a:pt x="526671" y="404262"/>
                      <a:pt x="512837" y="411630"/>
                      <a:pt x="512837" y="411630"/>
                    </a:cubicBezTo>
                    <a:cubicBezTo>
                      <a:pt x="512837" y="411630"/>
                      <a:pt x="509147" y="430970"/>
                      <a:pt x="498080" y="440180"/>
                    </a:cubicBezTo>
                    <a:cubicBezTo>
                      <a:pt x="494391" y="467809"/>
                      <a:pt x="513759" y="470572"/>
                      <a:pt x="529438" y="475176"/>
                    </a:cubicBezTo>
                    <a:cubicBezTo>
                      <a:pt x="555263" y="483465"/>
                      <a:pt x="578320" y="485307"/>
                      <a:pt x="578320" y="518462"/>
                    </a:cubicBezTo>
                    <a:cubicBezTo>
                      <a:pt x="578320" y="525829"/>
                      <a:pt x="543273" y="532276"/>
                      <a:pt x="485168" y="533197"/>
                    </a:cubicBezTo>
                    <a:lnTo>
                      <a:pt x="477789" y="486228"/>
                    </a:lnTo>
                    <a:lnTo>
                      <a:pt x="481478" y="479781"/>
                    </a:lnTo>
                    <a:cubicBezTo>
                      <a:pt x="481478" y="478860"/>
                      <a:pt x="481478" y="477939"/>
                      <a:pt x="480556" y="477939"/>
                    </a:cubicBezTo>
                    <a:lnTo>
                      <a:pt x="471333" y="466888"/>
                    </a:lnTo>
                    <a:cubicBezTo>
                      <a:pt x="470411" y="465967"/>
                      <a:pt x="468566" y="465967"/>
                      <a:pt x="467644" y="466888"/>
                    </a:cubicBezTo>
                    <a:lnTo>
                      <a:pt x="458421" y="477939"/>
                    </a:lnTo>
                    <a:cubicBezTo>
                      <a:pt x="457499" y="477939"/>
                      <a:pt x="457499" y="478860"/>
                      <a:pt x="458421" y="479781"/>
                    </a:cubicBezTo>
                    <a:lnTo>
                      <a:pt x="462110" y="486228"/>
                    </a:lnTo>
                    <a:lnTo>
                      <a:pt x="454732" y="533197"/>
                    </a:lnTo>
                    <a:cubicBezTo>
                      <a:pt x="396627" y="532276"/>
                      <a:pt x="361579" y="525829"/>
                      <a:pt x="361579" y="518462"/>
                    </a:cubicBezTo>
                    <a:cubicBezTo>
                      <a:pt x="361579" y="485307"/>
                      <a:pt x="384637" y="483465"/>
                      <a:pt x="409539" y="475176"/>
                    </a:cubicBezTo>
                    <a:cubicBezTo>
                      <a:pt x="425218" y="470572"/>
                      <a:pt x="444586" y="466888"/>
                      <a:pt x="440897" y="440180"/>
                    </a:cubicBezTo>
                    <a:cubicBezTo>
                      <a:pt x="430752" y="430970"/>
                      <a:pt x="427063" y="411630"/>
                      <a:pt x="427063" y="411630"/>
                    </a:cubicBezTo>
                    <a:cubicBezTo>
                      <a:pt x="427063" y="411630"/>
                      <a:pt x="413228" y="404262"/>
                      <a:pt x="411383" y="391369"/>
                    </a:cubicBezTo>
                    <a:cubicBezTo>
                      <a:pt x="410461" y="381238"/>
                      <a:pt x="415995" y="376634"/>
                      <a:pt x="415995" y="376634"/>
                    </a:cubicBezTo>
                    <a:lnTo>
                      <a:pt x="415995" y="363740"/>
                    </a:lnTo>
                    <a:cubicBezTo>
                      <a:pt x="415995" y="335190"/>
                      <a:pt x="439975" y="312166"/>
                      <a:pt x="469488" y="312166"/>
                    </a:cubicBezTo>
                    <a:close/>
                    <a:moveTo>
                      <a:pt x="107909" y="312166"/>
                    </a:moveTo>
                    <a:cubicBezTo>
                      <a:pt x="138345" y="312166"/>
                      <a:pt x="162325" y="335190"/>
                      <a:pt x="162325" y="363740"/>
                    </a:cubicBezTo>
                    <a:lnTo>
                      <a:pt x="162325" y="376634"/>
                    </a:lnTo>
                    <a:cubicBezTo>
                      <a:pt x="162325" y="376634"/>
                      <a:pt x="167859" y="381238"/>
                      <a:pt x="166937" y="391369"/>
                    </a:cubicBezTo>
                    <a:cubicBezTo>
                      <a:pt x="165092" y="404262"/>
                      <a:pt x="151257" y="411630"/>
                      <a:pt x="151257" y="411630"/>
                    </a:cubicBezTo>
                    <a:cubicBezTo>
                      <a:pt x="151257" y="411630"/>
                      <a:pt x="147568" y="430970"/>
                      <a:pt x="137423" y="440180"/>
                    </a:cubicBezTo>
                    <a:cubicBezTo>
                      <a:pt x="132811" y="467809"/>
                      <a:pt x="152180" y="470572"/>
                      <a:pt x="167859" y="475176"/>
                    </a:cubicBezTo>
                    <a:cubicBezTo>
                      <a:pt x="193684" y="483465"/>
                      <a:pt x="216741" y="485307"/>
                      <a:pt x="216741" y="518462"/>
                    </a:cubicBezTo>
                    <a:cubicBezTo>
                      <a:pt x="216741" y="525829"/>
                      <a:pt x="181693" y="532276"/>
                      <a:pt x="123588" y="533197"/>
                    </a:cubicBezTo>
                    <a:lnTo>
                      <a:pt x="116210" y="486228"/>
                    </a:lnTo>
                    <a:lnTo>
                      <a:pt x="119899" y="479781"/>
                    </a:lnTo>
                    <a:cubicBezTo>
                      <a:pt x="120821" y="478860"/>
                      <a:pt x="119899" y="477939"/>
                      <a:pt x="119899" y="477939"/>
                    </a:cubicBezTo>
                    <a:lnTo>
                      <a:pt x="109754" y="466888"/>
                    </a:lnTo>
                    <a:cubicBezTo>
                      <a:pt x="108832" y="465967"/>
                      <a:pt x="107909" y="465967"/>
                      <a:pt x="106987" y="466888"/>
                    </a:cubicBezTo>
                    <a:lnTo>
                      <a:pt x="96842" y="477939"/>
                    </a:lnTo>
                    <a:cubicBezTo>
                      <a:pt x="96842" y="477939"/>
                      <a:pt x="95919" y="478860"/>
                      <a:pt x="96842" y="479781"/>
                    </a:cubicBezTo>
                    <a:lnTo>
                      <a:pt x="100531" y="486228"/>
                    </a:lnTo>
                    <a:lnTo>
                      <a:pt x="93152" y="533197"/>
                    </a:lnTo>
                    <a:cubicBezTo>
                      <a:pt x="35047" y="532276"/>
                      <a:pt x="0" y="525829"/>
                      <a:pt x="0" y="518462"/>
                    </a:cubicBezTo>
                    <a:cubicBezTo>
                      <a:pt x="0" y="485307"/>
                      <a:pt x="23057" y="483465"/>
                      <a:pt x="48882" y="475176"/>
                    </a:cubicBezTo>
                    <a:cubicBezTo>
                      <a:pt x="64561" y="470572"/>
                      <a:pt x="83929" y="466888"/>
                      <a:pt x="79318" y="440180"/>
                    </a:cubicBezTo>
                    <a:cubicBezTo>
                      <a:pt x="69173" y="430970"/>
                      <a:pt x="65483" y="411630"/>
                      <a:pt x="65483" y="411630"/>
                    </a:cubicBezTo>
                    <a:cubicBezTo>
                      <a:pt x="65483" y="411630"/>
                      <a:pt x="51649" y="404262"/>
                      <a:pt x="49804" y="391369"/>
                    </a:cubicBezTo>
                    <a:cubicBezTo>
                      <a:pt x="48882" y="381238"/>
                      <a:pt x="54416" y="376634"/>
                      <a:pt x="54416" y="376634"/>
                    </a:cubicBezTo>
                    <a:lnTo>
                      <a:pt x="54416" y="363740"/>
                    </a:lnTo>
                    <a:cubicBezTo>
                      <a:pt x="54416" y="335190"/>
                      <a:pt x="78396" y="312166"/>
                      <a:pt x="107909" y="312166"/>
                    </a:cubicBezTo>
                    <a:close/>
                    <a:moveTo>
                      <a:pt x="288717" y="237601"/>
                    </a:moveTo>
                    <a:cubicBezTo>
                      <a:pt x="297024" y="237601"/>
                      <a:pt x="303485" y="244048"/>
                      <a:pt x="303485" y="252338"/>
                    </a:cubicBezTo>
                    <a:lnTo>
                      <a:pt x="303485" y="331547"/>
                    </a:lnTo>
                    <a:lnTo>
                      <a:pt x="384708" y="398782"/>
                    </a:lnTo>
                    <a:cubicBezTo>
                      <a:pt x="390246" y="403387"/>
                      <a:pt x="391169" y="412598"/>
                      <a:pt x="386554" y="419045"/>
                    </a:cubicBezTo>
                    <a:cubicBezTo>
                      <a:pt x="383785" y="421808"/>
                      <a:pt x="379170" y="423650"/>
                      <a:pt x="375478" y="423650"/>
                    </a:cubicBezTo>
                    <a:cubicBezTo>
                      <a:pt x="371786" y="423650"/>
                      <a:pt x="369017" y="422729"/>
                      <a:pt x="366248" y="420887"/>
                    </a:cubicBezTo>
                    <a:lnTo>
                      <a:pt x="288717" y="356415"/>
                    </a:lnTo>
                    <a:lnTo>
                      <a:pt x="212108" y="420887"/>
                    </a:lnTo>
                    <a:cubicBezTo>
                      <a:pt x="205647" y="425492"/>
                      <a:pt x="196417" y="424571"/>
                      <a:pt x="191802" y="419045"/>
                    </a:cubicBezTo>
                    <a:cubicBezTo>
                      <a:pt x="186264" y="412598"/>
                      <a:pt x="187187" y="403387"/>
                      <a:pt x="193648" y="398782"/>
                    </a:cubicBezTo>
                    <a:lnTo>
                      <a:pt x="274872" y="331547"/>
                    </a:lnTo>
                    <a:lnTo>
                      <a:pt x="274872" y="252338"/>
                    </a:lnTo>
                    <a:cubicBezTo>
                      <a:pt x="274872" y="244048"/>
                      <a:pt x="281333" y="237601"/>
                      <a:pt x="288717" y="237601"/>
                    </a:cubicBezTo>
                    <a:close/>
                    <a:moveTo>
                      <a:pt x="288699" y="0"/>
                    </a:moveTo>
                    <a:cubicBezTo>
                      <a:pt x="318213" y="0"/>
                      <a:pt x="343115" y="22103"/>
                      <a:pt x="343115" y="50653"/>
                    </a:cubicBezTo>
                    <a:lnTo>
                      <a:pt x="343115" y="63546"/>
                    </a:lnTo>
                    <a:cubicBezTo>
                      <a:pt x="343115" y="63546"/>
                      <a:pt x="348649" y="68151"/>
                      <a:pt x="346805" y="78282"/>
                    </a:cubicBezTo>
                    <a:cubicBezTo>
                      <a:pt x="345882" y="92096"/>
                      <a:pt x="332048" y="98543"/>
                      <a:pt x="332048" y="98543"/>
                    </a:cubicBezTo>
                    <a:cubicBezTo>
                      <a:pt x="332048" y="98543"/>
                      <a:pt x="328358" y="117883"/>
                      <a:pt x="318213" y="127093"/>
                    </a:cubicBezTo>
                    <a:cubicBezTo>
                      <a:pt x="313602" y="154722"/>
                      <a:pt x="332970" y="157484"/>
                      <a:pt x="348649" y="163010"/>
                    </a:cubicBezTo>
                    <a:cubicBezTo>
                      <a:pt x="374474" y="171299"/>
                      <a:pt x="397531" y="172220"/>
                      <a:pt x="397531" y="206295"/>
                    </a:cubicBezTo>
                    <a:cubicBezTo>
                      <a:pt x="397531" y="212742"/>
                      <a:pt x="362484" y="219189"/>
                      <a:pt x="304379" y="220110"/>
                    </a:cubicBezTo>
                    <a:lnTo>
                      <a:pt x="297000" y="173141"/>
                    </a:lnTo>
                    <a:lnTo>
                      <a:pt x="300689" y="167615"/>
                    </a:lnTo>
                    <a:cubicBezTo>
                      <a:pt x="300689" y="166694"/>
                      <a:pt x="300689" y="165773"/>
                      <a:pt x="300689" y="164852"/>
                    </a:cubicBezTo>
                    <a:lnTo>
                      <a:pt x="290544" y="154722"/>
                    </a:lnTo>
                    <a:cubicBezTo>
                      <a:pt x="289622" y="153801"/>
                      <a:pt x="287777" y="153801"/>
                      <a:pt x="287777" y="154722"/>
                    </a:cubicBezTo>
                    <a:lnTo>
                      <a:pt x="277632" y="164852"/>
                    </a:lnTo>
                    <a:cubicBezTo>
                      <a:pt x="276710" y="165773"/>
                      <a:pt x="276710" y="166694"/>
                      <a:pt x="277632" y="167615"/>
                    </a:cubicBezTo>
                    <a:lnTo>
                      <a:pt x="281321" y="173141"/>
                    </a:lnTo>
                    <a:lnTo>
                      <a:pt x="273943" y="221031"/>
                    </a:lnTo>
                    <a:cubicBezTo>
                      <a:pt x="215838" y="219189"/>
                      <a:pt x="180790" y="212742"/>
                      <a:pt x="180790" y="206295"/>
                    </a:cubicBezTo>
                    <a:cubicBezTo>
                      <a:pt x="180790" y="172220"/>
                      <a:pt x="203848" y="171299"/>
                      <a:pt x="228750" y="163010"/>
                    </a:cubicBezTo>
                    <a:cubicBezTo>
                      <a:pt x="244429" y="157484"/>
                      <a:pt x="264720" y="154722"/>
                      <a:pt x="260108" y="127093"/>
                    </a:cubicBezTo>
                    <a:cubicBezTo>
                      <a:pt x="249963" y="117883"/>
                      <a:pt x="246274" y="98543"/>
                      <a:pt x="246274" y="98543"/>
                    </a:cubicBezTo>
                    <a:cubicBezTo>
                      <a:pt x="246274" y="98543"/>
                      <a:pt x="232439" y="92096"/>
                      <a:pt x="230594" y="78282"/>
                    </a:cubicBezTo>
                    <a:cubicBezTo>
                      <a:pt x="229672" y="68151"/>
                      <a:pt x="235206" y="63546"/>
                      <a:pt x="235206" y="63546"/>
                    </a:cubicBezTo>
                    <a:lnTo>
                      <a:pt x="235206" y="50653"/>
                    </a:lnTo>
                    <a:cubicBezTo>
                      <a:pt x="235206" y="22103"/>
                      <a:pt x="259186" y="0"/>
                      <a:pt x="28869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00000"/>
                  </a:lnSpc>
                </a:pPr>
                <a:endParaRPr sz="1975" dirty="0">
                  <a:solidFill>
                    <a:srgbClr val="FFFFFF"/>
                  </a:solidFill>
                  <a:latin typeface="Arial Black" panose="020B0A04020102020204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2019011" y="1741037"/>
              <a:ext cx="3178513" cy="3131402"/>
              <a:chOff x="3624780" y="2412339"/>
              <a:chExt cx="3134709" cy="3131402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3624780" y="2412339"/>
                <a:ext cx="276470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洗衣机行业</a:t>
                </a:r>
                <a:endPara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3624780" y="3168411"/>
                <a:ext cx="3134709" cy="2375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2017</a:t>
                </a: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年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1~6</a:t>
                </a: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月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零售量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1789</a:t>
                </a: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万台，同比增长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8.2%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零售额同比增长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10.3%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累计产量增长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3.55%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en-US" altLang="zh-CN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Source</a:t>
                </a:r>
                <a:r>
                  <a:rPr lang="zh-CN" alt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：</a:t>
                </a:r>
                <a:r>
                  <a:rPr lang="zh-CN" altLang="zh-CN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中国家用电器协会洗衣机专业委员会</a:t>
                </a:r>
                <a:endPara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245387" y="1740995"/>
              <a:ext cx="4763347" cy="2710432"/>
              <a:chOff x="1820470" y="2381519"/>
              <a:chExt cx="4763347" cy="2710432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1820470" y="2381519"/>
                <a:ext cx="39276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海尔的洗衣机</a:t>
                </a:r>
                <a:endPara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861363" y="3137633"/>
                <a:ext cx="3722454" cy="1954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2017</a:t>
                </a: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年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1~6</a:t>
                </a: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月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零售额份额提升</a:t>
                </a:r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2.04</a:t>
                </a:r>
                <a:r>
                  <a:rPr lang="zh-CN" altLang="en-US" sz="24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个百分点，份额提升值居于行业第一</a:t>
                </a:r>
                <a:endPara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en-US" altLang="zh-CN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Source</a:t>
                </a:r>
                <a:r>
                  <a:rPr lang="zh-CN" alt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：海尔的</a:t>
                </a:r>
                <a:r>
                  <a:rPr lang="en-US" altLang="zh-CN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2017</a:t>
                </a:r>
                <a:r>
                  <a:rPr lang="zh-CN" alt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半年度报告</a:t>
                </a:r>
                <a:endPara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127" name="组合 126"/>
          <p:cNvGrpSpPr/>
          <p:nvPr/>
        </p:nvGrpSpPr>
        <p:grpSpPr>
          <a:xfrm>
            <a:off x="479725" y="239597"/>
            <a:ext cx="863431" cy="846253"/>
            <a:chOff x="479725" y="239597"/>
            <a:chExt cx="863431" cy="846253"/>
          </a:xfrm>
        </p:grpSpPr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29" name="文本框 128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59015" y="282138"/>
            <a:ext cx="7280256" cy="786651"/>
            <a:chOff x="559015" y="282138"/>
            <a:chExt cx="7280256" cy="786651"/>
          </a:xfrm>
        </p:grpSpPr>
        <p:sp>
          <p:nvSpPr>
            <p:cNvPr id="42" name="文本框 4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70170" y="282138"/>
              <a:ext cx="6269101" cy="786651"/>
              <a:chOff x="873374" y="421838"/>
              <a:chExt cx="6269101" cy="786651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873374" y="421838"/>
                <a:ext cx="626910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洗衣机市场总体平稳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1017293" y="962268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market for washing machines is generally stable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/>
          <p:cNvGrpSpPr/>
          <p:nvPr/>
        </p:nvGrpSpPr>
        <p:grpSpPr>
          <a:xfrm>
            <a:off x="4538441" y="2036228"/>
            <a:ext cx="3106160" cy="3492258"/>
            <a:chOff x="4500341" y="2036228"/>
            <a:chExt cx="3106160" cy="3492258"/>
          </a:xfrm>
        </p:grpSpPr>
        <p:sp>
          <p:nvSpPr>
            <p:cNvPr id="113" name="任意多边形 112"/>
            <p:cNvSpPr/>
            <p:nvPr/>
          </p:nvSpPr>
          <p:spPr>
            <a:xfrm>
              <a:off x="4842797" y="2581275"/>
              <a:ext cx="2415202" cy="2415202"/>
            </a:xfrm>
            <a:custGeom>
              <a:avLst/>
              <a:gdLst/>
              <a:ahLst/>
              <a:cxnLst/>
              <a:rect l="0" t="0" r="0" b="0"/>
              <a:pathLst>
                <a:path w="2113590" h="2113590">
                  <a:moveTo>
                    <a:pt x="0" y="1056795"/>
                  </a:moveTo>
                  <a:cubicBezTo>
                    <a:pt x="0" y="473143"/>
                    <a:pt x="473143" y="0"/>
                    <a:pt x="1056795" y="0"/>
                  </a:cubicBezTo>
                  <a:cubicBezTo>
                    <a:pt x="1640445" y="0"/>
                    <a:pt x="2113590" y="473143"/>
                    <a:pt x="2113590" y="1056795"/>
                  </a:cubicBezTo>
                  <a:cubicBezTo>
                    <a:pt x="2113590" y="1640445"/>
                    <a:pt x="1640445" y="2113590"/>
                    <a:pt x="1056795" y="2113590"/>
                  </a:cubicBezTo>
                  <a:cubicBezTo>
                    <a:pt x="473143" y="2113590"/>
                    <a:pt x="0" y="1640445"/>
                    <a:pt x="0" y="1056795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9000"/>
              </a:schemeClr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任意多边形 113"/>
            <p:cNvSpPr/>
            <p:nvPr/>
          </p:nvSpPr>
          <p:spPr>
            <a:xfrm rot="10800000" flipH="1" flipV="1">
              <a:off x="4508456" y="2737693"/>
              <a:ext cx="703666" cy="703664"/>
            </a:xfrm>
            <a:custGeom>
              <a:avLst/>
              <a:gdLst/>
              <a:ahLst/>
              <a:cxnLst/>
              <a:rect l="0" t="0" r="0" b="0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2"/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任意多边形 114"/>
            <p:cNvSpPr/>
            <p:nvPr/>
          </p:nvSpPr>
          <p:spPr>
            <a:xfrm>
              <a:off x="5698568" y="2036228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16" name="任意多边形 115"/>
            <p:cNvSpPr/>
            <p:nvPr/>
          </p:nvSpPr>
          <p:spPr>
            <a:xfrm>
              <a:off x="4500341" y="4142006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17" name="任意多边形 116"/>
            <p:cNvSpPr/>
            <p:nvPr/>
          </p:nvSpPr>
          <p:spPr>
            <a:xfrm>
              <a:off x="5698568" y="4824820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4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18" name="任意多边形 117"/>
            <p:cNvSpPr/>
            <p:nvPr/>
          </p:nvSpPr>
          <p:spPr>
            <a:xfrm>
              <a:off x="6871920" y="4202806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3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19" name="任意多边形 118"/>
            <p:cNvSpPr/>
            <p:nvPr/>
          </p:nvSpPr>
          <p:spPr>
            <a:xfrm>
              <a:off x="6902837" y="2745293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solidFill>
              <a:schemeClr val="accent2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0" name="任意多边形 119"/>
            <p:cNvSpPr/>
            <p:nvPr/>
          </p:nvSpPr>
          <p:spPr>
            <a:xfrm>
              <a:off x="5244820" y="2983299"/>
              <a:ext cx="1611160" cy="1611158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blipFill>
              <a:blip r:embed="rId1"/>
              <a:srcRect/>
              <a:stretch>
                <a:fillRect l="-25550" r="-25038"/>
              </a:stretch>
            </a:blip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2130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1" name="任意多边形 120"/>
            <p:cNvSpPr/>
            <p:nvPr/>
          </p:nvSpPr>
          <p:spPr>
            <a:xfrm rot="10800000" flipH="1" flipV="1">
              <a:off x="4674737" y="2907590"/>
              <a:ext cx="371104" cy="363868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任意多边形 121"/>
            <p:cNvSpPr/>
            <p:nvPr/>
          </p:nvSpPr>
          <p:spPr>
            <a:xfrm>
              <a:off x="5864848" y="2216986"/>
              <a:ext cx="371104" cy="342148"/>
            </a:xfrm>
            <a:custGeom>
              <a:avLst/>
              <a:gdLst>
                <a:gd name="connsiteX0" fmla="*/ 469488 w 578320"/>
                <a:gd name="connsiteY0" fmla="*/ 312166 h 533197"/>
                <a:gd name="connsiteX1" fmla="*/ 523904 w 578320"/>
                <a:gd name="connsiteY1" fmla="*/ 363740 h 533197"/>
                <a:gd name="connsiteX2" fmla="*/ 523904 w 578320"/>
                <a:gd name="connsiteY2" fmla="*/ 376634 h 533197"/>
                <a:gd name="connsiteX3" fmla="*/ 527594 w 578320"/>
                <a:gd name="connsiteY3" fmla="*/ 391369 h 533197"/>
                <a:gd name="connsiteX4" fmla="*/ 512837 w 578320"/>
                <a:gd name="connsiteY4" fmla="*/ 411630 h 533197"/>
                <a:gd name="connsiteX5" fmla="*/ 498080 w 578320"/>
                <a:gd name="connsiteY5" fmla="*/ 440180 h 533197"/>
                <a:gd name="connsiteX6" fmla="*/ 529438 w 578320"/>
                <a:gd name="connsiteY6" fmla="*/ 475176 h 533197"/>
                <a:gd name="connsiteX7" fmla="*/ 578320 w 578320"/>
                <a:gd name="connsiteY7" fmla="*/ 518462 h 533197"/>
                <a:gd name="connsiteX8" fmla="*/ 485168 w 578320"/>
                <a:gd name="connsiteY8" fmla="*/ 533197 h 533197"/>
                <a:gd name="connsiteX9" fmla="*/ 477789 w 578320"/>
                <a:gd name="connsiteY9" fmla="*/ 486228 h 533197"/>
                <a:gd name="connsiteX10" fmla="*/ 481478 w 578320"/>
                <a:gd name="connsiteY10" fmla="*/ 479781 h 533197"/>
                <a:gd name="connsiteX11" fmla="*/ 480556 w 578320"/>
                <a:gd name="connsiteY11" fmla="*/ 477939 h 533197"/>
                <a:gd name="connsiteX12" fmla="*/ 471333 w 578320"/>
                <a:gd name="connsiteY12" fmla="*/ 466888 h 533197"/>
                <a:gd name="connsiteX13" fmla="*/ 467644 w 578320"/>
                <a:gd name="connsiteY13" fmla="*/ 466888 h 533197"/>
                <a:gd name="connsiteX14" fmla="*/ 458421 w 578320"/>
                <a:gd name="connsiteY14" fmla="*/ 477939 h 533197"/>
                <a:gd name="connsiteX15" fmla="*/ 458421 w 578320"/>
                <a:gd name="connsiteY15" fmla="*/ 479781 h 533197"/>
                <a:gd name="connsiteX16" fmla="*/ 462110 w 578320"/>
                <a:gd name="connsiteY16" fmla="*/ 486228 h 533197"/>
                <a:gd name="connsiteX17" fmla="*/ 454732 w 578320"/>
                <a:gd name="connsiteY17" fmla="*/ 533197 h 533197"/>
                <a:gd name="connsiteX18" fmla="*/ 361579 w 578320"/>
                <a:gd name="connsiteY18" fmla="*/ 518462 h 533197"/>
                <a:gd name="connsiteX19" fmla="*/ 409539 w 578320"/>
                <a:gd name="connsiteY19" fmla="*/ 475176 h 533197"/>
                <a:gd name="connsiteX20" fmla="*/ 440897 w 578320"/>
                <a:gd name="connsiteY20" fmla="*/ 440180 h 533197"/>
                <a:gd name="connsiteX21" fmla="*/ 427063 w 578320"/>
                <a:gd name="connsiteY21" fmla="*/ 411630 h 533197"/>
                <a:gd name="connsiteX22" fmla="*/ 411383 w 578320"/>
                <a:gd name="connsiteY22" fmla="*/ 391369 h 533197"/>
                <a:gd name="connsiteX23" fmla="*/ 415995 w 578320"/>
                <a:gd name="connsiteY23" fmla="*/ 376634 h 533197"/>
                <a:gd name="connsiteX24" fmla="*/ 415995 w 578320"/>
                <a:gd name="connsiteY24" fmla="*/ 363740 h 533197"/>
                <a:gd name="connsiteX25" fmla="*/ 469488 w 578320"/>
                <a:gd name="connsiteY25" fmla="*/ 312166 h 533197"/>
                <a:gd name="connsiteX26" fmla="*/ 107909 w 578320"/>
                <a:gd name="connsiteY26" fmla="*/ 312166 h 533197"/>
                <a:gd name="connsiteX27" fmla="*/ 162325 w 578320"/>
                <a:gd name="connsiteY27" fmla="*/ 363740 h 533197"/>
                <a:gd name="connsiteX28" fmla="*/ 162325 w 578320"/>
                <a:gd name="connsiteY28" fmla="*/ 376634 h 533197"/>
                <a:gd name="connsiteX29" fmla="*/ 166937 w 578320"/>
                <a:gd name="connsiteY29" fmla="*/ 391369 h 533197"/>
                <a:gd name="connsiteX30" fmla="*/ 151257 w 578320"/>
                <a:gd name="connsiteY30" fmla="*/ 411630 h 533197"/>
                <a:gd name="connsiteX31" fmla="*/ 137423 w 578320"/>
                <a:gd name="connsiteY31" fmla="*/ 440180 h 533197"/>
                <a:gd name="connsiteX32" fmla="*/ 167859 w 578320"/>
                <a:gd name="connsiteY32" fmla="*/ 475176 h 533197"/>
                <a:gd name="connsiteX33" fmla="*/ 216741 w 578320"/>
                <a:gd name="connsiteY33" fmla="*/ 518462 h 533197"/>
                <a:gd name="connsiteX34" fmla="*/ 123588 w 578320"/>
                <a:gd name="connsiteY34" fmla="*/ 533197 h 533197"/>
                <a:gd name="connsiteX35" fmla="*/ 116210 w 578320"/>
                <a:gd name="connsiteY35" fmla="*/ 486228 h 533197"/>
                <a:gd name="connsiteX36" fmla="*/ 119899 w 578320"/>
                <a:gd name="connsiteY36" fmla="*/ 479781 h 533197"/>
                <a:gd name="connsiteX37" fmla="*/ 119899 w 578320"/>
                <a:gd name="connsiteY37" fmla="*/ 477939 h 533197"/>
                <a:gd name="connsiteX38" fmla="*/ 109754 w 578320"/>
                <a:gd name="connsiteY38" fmla="*/ 466888 h 533197"/>
                <a:gd name="connsiteX39" fmla="*/ 106987 w 578320"/>
                <a:gd name="connsiteY39" fmla="*/ 466888 h 533197"/>
                <a:gd name="connsiteX40" fmla="*/ 96842 w 578320"/>
                <a:gd name="connsiteY40" fmla="*/ 477939 h 533197"/>
                <a:gd name="connsiteX41" fmla="*/ 96842 w 578320"/>
                <a:gd name="connsiteY41" fmla="*/ 479781 h 533197"/>
                <a:gd name="connsiteX42" fmla="*/ 100531 w 578320"/>
                <a:gd name="connsiteY42" fmla="*/ 486228 h 533197"/>
                <a:gd name="connsiteX43" fmla="*/ 93152 w 578320"/>
                <a:gd name="connsiteY43" fmla="*/ 533197 h 533197"/>
                <a:gd name="connsiteX44" fmla="*/ 0 w 578320"/>
                <a:gd name="connsiteY44" fmla="*/ 518462 h 533197"/>
                <a:gd name="connsiteX45" fmla="*/ 48882 w 578320"/>
                <a:gd name="connsiteY45" fmla="*/ 475176 h 533197"/>
                <a:gd name="connsiteX46" fmla="*/ 79318 w 578320"/>
                <a:gd name="connsiteY46" fmla="*/ 440180 h 533197"/>
                <a:gd name="connsiteX47" fmla="*/ 65483 w 578320"/>
                <a:gd name="connsiteY47" fmla="*/ 411630 h 533197"/>
                <a:gd name="connsiteX48" fmla="*/ 49804 w 578320"/>
                <a:gd name="connsiteY48" fmla="*/ 391369 h 533197"/>
                <a:gd name="connsiteX49" fmla="*/ 54416 w 578320"/>
                <a:gd name="connsiteY49" fmla="*/ 376634 h 533197"/>
                <a:gd name="connsiteX50" fmla="*/ 54416 w 578320"/>
                <a:gd name="connsiteY50" fmla="*/ 363740 h 533197"/>
                <a:gd name="connsiteX51" fmla="*/ 107909 w 578320"/>
                <a:gd name="connsiteY51" fmla="*/ 312166 h 533197"/>
                <a:gd name="connsiteX52" fmla="*/ 288717 w 578320"/>
                <a:gd name="connsiteY52" fmla="*/ 237601 h 533197"/>
                <a:gd name="connsiteX53" fmla="*/ 303485 w 578320"/>
                <a:gd name="connsiteY53" fmla="*/ 252338 h 533197"/>
                <a:gd name="connsiteX54" fmla="*/ 303485 w 578320"/>
                <a:gd name="connsiteY54" fmla="*/ 331547 h 533197"/>
                <a:gd name="connsiteX55" fmla="*/ 384708 w 578320"/>
                <a:gd name="connsiteY55" fmla="*/ 398782 h 533197"/>
                <a:gd name="connsiteX56" fmla="*/ 386554 w 578320"/>
                <a:gd name="connsiteY56" fmla="*/ 419045 h 533197"/>
                <a:gd name="connsiteX57" fmla="*/ 375478 w 578320"/>
                <a:gd name="connsiteY57" fmla="*/ 423650 h 533197"/>
                <a:gd name="connsiteX58" fmla="*/ 366248 w 578320"/>
                <a:gd name="connsiteY58" fmla="*/ 420887 h 533197"/>
                <a:gd name="connsiteX59" fmla="*/ 288717 w 578320"/>
                <a:gd name="connsiteY59" fmla="*/ 356415 h 533197"/>
                <a:gd name="connsiteX60" fmla="*/ 212108 w 578320"/>
                <a:gd name="connsiteY60" fmla="*/ 420887 h 533197"/>
                <a:gd name="connsiteX61" fmla="*/ 191802 w 578320"/>
                <a:gd name="connsiteY61" fmla="*/ 419045 h 533197"/>
                <a:gd name="connsiteX62" fmla="*/ 193648 w 578320"/>
                <a:gd name="connsiteY62" fmla="*/ 398782 h 533197"/>
                <a:gd name="connsiteX63" fmla="*/ 274872 w 578320"/>
                <a:gd name="connsiteY63" fmla="*/ 331547 h 533197"/>
                <a:gd name="connsiteX64" fmla="*/ 274872 w 578320"/>
                <a:gd name="connsiteY64" fmla="*/ 252338 h 533197"/>
                <a:gd name="connsiteX65" fmla="*/ 288717 w 578320"/>
                <a:gd name="connsiteY65" fmla="*/ 237601 h 533197"/>
                <a:gd name="connsiteX66" fmla="*/ 288699 w 578320"/>
                <a:gd name="connsiteY66" fmla="*/ 0 h 533197"/>
                <a:gd name="connsiteX67" fmla="*/ 343115 w 578320"/>
                <a:gd name="connsiteY67" fmla="*/ 50653 h 533197"/>
                <a:gd name="connsiteX68" fmla="*/ 343115 w 578320"/>
                <a:gd name="connsiteY68" fmla="*/ 63546 h 533197"/>
                <a:gd name="connsiteX69" fmla="*/ 346805 w 578320"/>
                <a:gd name="connsiteY69" fmla="*/ 78282 h 533197"/>
                <a:gd name="connsiteX70" fmla="*/ 332048 w 578320"/>
                <a:gd name="connsiteY70" fmla="*/ 98543 h 533197"/>
                <a:gd name="connsiteX71" fmla="*/ 318213 w 578320"/>
                <a:gd name="connsiteY71" fmla="*/ 127093 h 533197"/>
                <a:gd name="connsiteX72" fmla="*/ 348649 w 578320"/>
                <a:gd name="connsiteY72" fmla="*/ 163010 h 533197"/>
                <a:gd name="connsiteX73" fmla="*/ 397531 w 578320"/>
                <a:gd name="connsiteY73" fmla="*/ 206295 h 533197"/>
                <a:gd name="connsiteX74" fmla="*/ 304379 w 578320"/>
                <a:gd name="connsiteY74" fmla="*/ 220110 h 533197"/>
                <a:gd name="connsiteX75" fmla="*/ 297000 w 578320"/>
                <a:gd name="connsiteY75" fmla="*/ 173141 h 533197"/>
                <a:gd name="connsiteX76" fmla="*/ 300689 w 578320"/>
                <a:gd name="connsiteY76" fmla="*/ 167615 h 533197"/>
                <a:gd name="connsiteX77" fmla="*/ 300689 w 578320"/>
                <a:gd name="connsiteY77" fmla="*/ 164852 h 533197"/>
                <a:gd name="connsiteX78" fmla="*/ 290544 w 578320"/>
                <a:gd name="connsiteY78" fmla="*/ 154722 h 533197"/>
                <a:gd name="connsiteX79" fmla="*/ 287777 w 578320"/>
                <a:gd name="connsiteY79" fmla="*/ 154722 h 533197"/>
                <a:gd name="connsiteX80" fmla="*/ 277632 w 578320"/>
                <a:gd name="connsiteY80" fmla="*/ 164852 h 533197"/>
                <a:gd name="connsiteX81" fmla="*/ 277632 w 578320"/>
                <a:gd name="connsiteY81" fmla="*/ 167615 h 533197"/>
                <a:gd name="connsiteX82" fmla="*/ 281321 w 578320"/>
                <a:gd name="connsiteY82" fmla="*/ 173141 h 533197"/>
                <a:gd name="connsiteX83" fmla="*/ 273943 w 578320"/>
                <a:gd name="connsiteY83" fmla="*/ 221031 h 533197"/>
                <a:gd name="connsiteX84" fmla="*/ 180790 w 578320"/>
                <a:gd name="connsiteY84" fmla="*/ 206295 h 533197"/>
                <a:gd name="connsiteX85" fmla="*/ 228750 w 578320"/>
                <a:gd name="connsiteY85" fmla="*/ 163010 h 533197"/>
                <a:gd name="connsiteX86" fmla="*/ 260108 w 578320"/>
                <a:gd name="connsiteY86" fmla="*/ 127093 h 533197"/>
                <a:gd name="connsiteX87" fmla="*/ 246274 w 578320"/>
                <a:gd name="connsiteY87" fmla="*/ 98543 h 533197"/>
                <a:gd name="connsiteX88" fmla="*/ 230594 w 578320"/>
                <a:gd name="connsiteY88" fmla="*/ 78282 h 533197"/>
                <a:gd name="connsiteX89" fmla="*/ 235206 w 578320"/>
                <a:gd name="connsiteY89" fmla="*/ 63546 h 533197"/>
                <a:gd name="connsiteX90" fmla="*/ 235206 w 578320"/>
                <a:gd name="connsiteY90" fmla="*/ 50653 h 533197"/>
                <a:gd name="connsiteX91" fmla="*/ 288699 w 578320"/>
                <a:gd name="connsiteY9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78320" h="533197">
                  <a:moveTo>
                    <a:pt x="469488" y="312166"/>
                  </a:moveTo>
                  <a:cubicBezTo>
                    <a:pt x="499002" y="312166"/>
                    <a:pt x="523904" y="335190"/>
                    <a:pt x="523904" y="363740"/>
                  </a:cubicBezTo>
                  <a:lnTo>
                    <a:pt x="523904" y="376634"/>
                  </a:lnTo>
                  <a:cubicBezTo>
                    <a:pt x="523904" y="376634"/>
                    <a:pt x="529438" y="381238"/>
                    <a:pt x="527594" y="391369"/>
                  </a:cubicBezTo>
                  <a:cubicBezTo>
                    <a:pt x="526671" y="404262"/>
                    <a:pt x="512837" y="411630"/>
                    <a:pt x="512837" y="411630"/>
                  </a:cubicBezTo>
                  <a:cubicBezTo>
                    <a:pt x="512837" y="411630"/>
                    <a:pt x="509147" y="430970"/>
                    <a:pt x="498080" y="440180"/>
                  </a:cubicBezTo>
                  <a:cubicBezTo>
                    <a:pt x="494391" y="467809"/>
                    <a:pt x="513759" y="470572"/>
                    <a:pt x="529438" y="475176"/>
                  </a:cubicBezTo>
                  <a:cubicBezTo>
                    <a:pt x="555263" y="483465"/>
                    <a:pt x="578320" y="485307"/>
                    <a:pt x="578320" y="518462"/>
                  </a:cubicBezTo>
                  <a:cubicBezTo>
                    <a:pt x="578320" y="525829"/>
                    <a:pt x="543273" y="532276"/>
                    <a:pt x="485168" y="533197"/>
                  </a:cubicBezTo>
                  <a:lnTo>
                    <a:pt x="477789" y="486228"/>
                  </a:lnTo>
                  <a:lnTo>
                    <a:pt x="481478" y="479781"/>
                  </a:lnTo>
                  <a:cubicBezTo>
                    <a:pt x="481478" y="478860"/>
                    <a:pt x="481478" y="477939"/>
                    <a:pt x="480556" y="477939"/>
                  </a:cubicBezTo>
                  <a:lnTo>
                    <a:pt x="471333" y="466888"/>
                  </a:lnTo>
                  <a:cubicBezTo>
                    <a:pt x="470411" y="465967"/>
                    <a:pt x="468566" y="465967"/>
                    <a:pt x="467644" y="466888"/>
                  </a:cubicBezTo>
                  <a:lnTo>
                    <a:pt x="458421" y="477939"/>
                  </a:lnTo>
                  <a:cubicBezTo>
                    <a:pt x="457499" y="477939"/>
                    <a:pt x="457499" y="478860"/>
                    <a:pt x="458421" y="479781"/>
                  </a:cubicBezTo>
                  <a:lnTo>
                    <a:pt x="462110" y="486228"/>
                  </a:lnTo>
                  <a:lnTo>
                    <a:pt x="454732" y="533197"/>
                  </a:lnTo>
                  <a:cubicBezTo>
                    <a:pt x="396627" y="532276"/>
                    <a:pt x="361579" y="525829"/>
                    <a:pt x="361579" y="518462"/>
                  </a:cubicBezTo>
                  <a:cubicBezTo>
                    <a:pt x="361579" y="485307"/>
                    <a:pt x="384637" y="483465"/>
                    <a:pt x="409539" y="475176"/>
                  </a:cubicBezTo>
                  <a:cubicBezTo>
                    <a:pt x="425218" y="470572"/>
                    <a:pt x="444586" y="466888"/>
                    <a:pt x="440897" y="440180"/>
                  </a:cubicBezTo>
                  <a:cubicBezTo>
                    <a:pt x="430752" y="430970"/>
                    <a:pt x="427063" y="411630"/>
                    <a:pt x="427063" y="411630"/>
                  </a:cubicBezTo>
                  <a:cubicBezTo>
                    <a:pt x="427063" y="411630"/>
                    <a:pt x="413228" y="404262"/>
                    <a:pt x="411383" y="391369"/>
                  </a:cubicBezTo>
                  <a:cubicBezTo>
                    <a:pt x="410461" y="381238"/>
                    <a:pt x="415995" y="376634"/>
                    <a:pt x="415995" y="376634"/>
                  </a:cubicBezTo>
                  <a:lnTo>
                    <a:pt x="415995" y="363740"/>
                  </a:lnTo>
                  <a:cubicBezTo>
                    <a:pt x="415995" y="335190"/>
                    <a:pt x="439975" y="312166"/>
                    <a:pt x="469488" y="312166"/>
                  </a:cubicBezTo>
                  <a:close/>
                  <a:moveTo>
                    <a:pt x="107909" y="312166"/>
                  </a:moveTo>
                  <a:cubicBezTo>
                    <a:pt x="138345" y="312166"/>
                    <a:pt x="162325" y="335190"/>
                    <a:pt x="162325" y="363740"/>
                  </a:cubicBezTo>
                  <a:lnTo>
                    <a:pt x="162325" y="376634"/>
                  </a:lnTo>
                  <a:cubicBezTo>
                    <a:pt x="162325" y="376634"/>
                    <a:pt x="167859" y="381238"/>
                    <a:pt x="166937" y="391369"/>
                  </a:cubicBezTo>
                  <a:cubicBezTo>
                    <a:pt x="165092" y="404262"/>
                    <a:pt x="151257" y="411630"/>
                    <a:pt x="151257" y="411630"/>
                  </a:cubicBezTo>
                  <a:cubicBezTo>
                    <a:pt x="151257" y="411630"/>
                    <a:pt x="147568" y="430970"/>
                    <a:pt x="137423" y="440180"/>
                  </a:cubicBezTo>
                  <a:cubicBezTo>
                    <a:pt x="132811" y="467809"/>
                    <a:pt x="152180" y="470572"/>
                    <a:pt x="167859" y="475176"/>
                  </a:cubicBezTo>
                  <a:cubicBezTo>
                    <a:pt x="193684" y="483465"/>
                    <a:pt x="216741" y="485307"/>
                    <a:pt x="216741" y="518462"/>
                  </a:cubicBezTo>
                  <a:cubicBezTo>
                    <a:pt x="216741" y="525829"/>
                    <a:pt x="181693" y="532276"/>
                    <a:pt x="123588" y="533197"/>
                  </a:cubicBezTo>
                  <a:lnTo>
                    <a:pt x="116210" y="486228"/>
                  </a:lnTo>
                  <a:lnTo>
                    <a:pt x="119899" y="479781"/>
                  </a:lnTo>
                  <a:cubicBezTo>
                    <a:pt x="120821" y="478860"/>
                    <a:pt x="119899" y="477939"/>
                    <a:pt x="119899" y="477939"/>
                  </a:cubicBezTo>
                  <a:lnTo>
                    <a:pt x="109754" y="466888"/>
                  </a:lnTo>
                  <a:cubicBezTo>
                    <a:pt x="108832" y="465967"/>
                    <a:pt x="107909" y="465967"/>
                    <a:pt x="106987" y="466888"/>
                  </a:cubicBezTo>
                  <a:lnTo>
                    <a:pt x="96842" y="477939"/>
                  </a:lnTo>
                  <a:cubicBezTo>
                    <a:pt x="96842" y="477939"/>
                    <a:pt x="95919" y="478860"/>
                    <a:pt x="96842" y="479781"/>
                  </a:cubicBezTo>
                  <a:lnTo>
                    <a:pt x="100531" y="486228"/>
                  </a:lnTo>
                  <a:lnTo>
                    <a:pt x="93152" y="533197"/>
                  </a:lnTo>
                  <a:cubicBezTo>
                    <a:pt x="35047" y="532276"/>
                    <a:pt x="0" y="525829"/>
                    <a:pt x="0" y="518462"/>
                  </a:cubicBezTo>
                  <a:cubicBezTo>
                    <a:pt x="0" y="485307"/>
                    <a:pt x="23057" y="483465"/>
                    <a:pt x="48882" y="475176"/>
                  </a:cubicBezTo>
                  <a:cubicBezTo>
                    <a:pt x="64561" y="470572"/>
                    <a:pt x="83929" y="466888"/>
                    <a:pt x="79318" y="440180"/>
                  </a:cubicBezTo>
                  <a:cubicBezTo>
                    <a:pt x="69173" y="430970"/>
                    <a:pt x="65483" y="411630"/>
                    <a:pt x="65483" y="411630"/>
                  </a:cubicBezTo>
                  <a:cubicBezTo>
                    <a:pt x="65483" y="411630"/>
                    <a:pt x="51649" y="404262"/>
                    <a:pt x="49804" y="391369"/>
                  </a:cubicBezTo>
                  <a:cubicBezTo>
                    <a:pt x="48882" y="381238"/>
                    <a:pt x="54416" y="376634"/>
                    <a:pt x="54416" y="376634"/>
                  </a:cubicBezTo>
                  <a:lnTo>
                    <a:pt x="54416" y="363740"/>
                  </a:lnTo>
                  <a:cubicBezTo>
                    <a:pt x="54416" y="335190"/>
                    <a:pt x="78396" y="312166"/>
                    <a:pt x="107909" y="312166"/>
                  </a:cubicBezTo>
                  <a:close/>
                  <a:moveTo>
                    <a:pt x="288717" y="237601"/>
                  </a:moveTo>
                  <a:cubicBezTo>
                    <a:pt x="297024" y="237601"/>
                    <a:pt x="303485" y="244048"/>
                    <a:pt x="303485" y="252338"/>
                  </a:cubicBezTo>
                  <a:lnTo>
                    <a:pt x="303485" y="331547"/>
                  </a:lnTo>
                  <a:lnTo>
                    <a:pt x="384708" y="398782"/>
                  </a:lnTo>
                  <a:cubicBezTo>
                    <a:pt x="390246" y="403387"/>
                    <a:pt x="391169" y="412598"/>
                    <a:pt x="386554" y="419045"/>
                  </a:cubicBezTo>
                  <a:cubicBezTo>
                    <a:pt x="383785" y="421808"/>
                    <a:pt x="379170" y="423650"/>
                    <a:pt x="375478" y="423650"/>
                  </a:cubicBezTo>
                  <a:cubicBezTo>
                    <a:pt x="371786" y="423650"/>
                    <a:pt x="369017" y="422729"/>
                    <a:pt x="366248" y="420887"/>
                  </a:cubicBezTo>
                  <a:lnTo>
                    <a:pt x="288717" y="356415"/>
                  </a:lnTo>
                  <a:lnTo>
                    <a:pt x="212108" y="420887"/>
                  </a:lnTo>
                  <a:cubicBezTo>
                    <a:pt x="205647" y="425492"/>
                    <a:pt x="196417" y="424571"/>
                    <a:pt x="191802" y="419045"/>
                  </a:cubicBezTo>
                  <a:cubicBezTo>
                    <a:pt x="186264" y="412598"/>
                    <a:pt x="187187" y="403387"/>
                    <a:pt x="193648" y="398782"/>
                  </a:cubicBezTo>
                  <a:lnTo>
                    <a:pt x="274872" y="331547"/>
                  </a:lnTo>
                  <a:lnTo>
                    <a:pt x="274872" y="252338"/>
                  </a:lnTo>
                  <a:cubicBezTo>
                    <a:pt x="274872" y="244048"/>
                    <a:pt x="281333" y="237601"/>
                    <a:pt x="288717" y="237601"/>
                  </a:cubicBezTo>
                  <a:close/>
                  <a:moveTo>
                    <a:pt x="288699" y="0"/>
                  </a:moveTo>
                  <a:cubicBezTo>
                    <a:pt x="318213" y="0"/>
                    <a:pt x="343115" y="22103"/>
                    <a:pt x="343115" y="50653"/>
                  </a:cubicBezTo>
                  <a:lnTo>
                    <a:pt x="343115" y="63546"/>
                  </a:lnTo>
                  <a:cubicBezTo>
                    <a:pt x="343115" y="63546"/>
                    <a:pt x="348649" y="68151"/>
                    <a:pt x="346805" y="78282"/>
                  </a:cubicBezTo>
                  <a:cubicBezTo>
                    <a:pt x="345882" y="92096"/>
                    <a:pt x="332048" y="98543"/>
                    <a:pt x="332048" y="98543"/>
                  </a:cubicBezTo>
                  <a:cubicBezTo>
                    <a:pt x="332048" y="98543"/>
                    <a:pt x="328358" y="117883"/>
                    <a:pt x="318213" y="127093"/>
                  </a:cubicBezTo>
                  <a:cubicBezTo>
                    <a:pt x="313602" y="154722"/>
                    <a:pt x="332970" y="157484"/>
                    <a:pt x="348649" y="163010"/>
                  </a:cubicBezTo>
                  <a:cubicBezTo>
                    <a:pt x="374474" y="171299"/>
                    <a:pt x="397531" y="172220"/>
                    <a:pt x="397531" y="206295"/>
                  </a:cubicBezTo>
                  <a:cubicBezTo>
                    <a:pt x="397531" y="212742"/>
                    <a:pt x="362484" y="219189"/>
                    <a:pt x="304379" y="220110"/>
                  </a:cubicBezTo>
                  <a:lnTo>
                    <a:pt x="297000" y="173141"/>
                  </a:lnTo>
                  <a:lnTo>
                    <a:pt x="300689" y="167615"/>
                  </a:lnTo>
                  <a:cubicBezTo>
                    <a:pt x="300689" y="166694"/>
                    <a:pt x="300689" y="165773"/>
                    <a:pt x="300689" y="164852"/>
                  </a:cubicBezTo>
                  <a:lnTo>
                    <a:pt x="290544" y="154722"/>
                  </a:lnTo>
                  <a:cubicBezTo>
                    <a:pt x="289622" y="153801"/>
                    <a:pt x="287777" y="153801"/>
                    <a:pt x="287777" y="154722"/>
                  </a:cubicBezTo>
                  <a:lnTo>
                    <a:pt x="277632" y="164852"/>
                  </a:lnTo>
                  <a:cubicBezTo>
                    <a:pt x="276710" y="165773"/>
                    <a:pt x="276710" y="166694"/>
                    <a:pt x="277632" y="167615"/>
                  </a:cubicBezTo>
                  <a:lnTo>
                    <a:pt x="281321" y="173141"/>
                  </a:lnTo>
                  <a:lnTo>
                    <a:pt x="273943" y="221031"/>
                  </a:lnTo>
                  <a:cubicBezTo>
                    <a:pt x="215838" y="219189"/>
                    <a:pt x="180790" y="212742"/>
                    <a:pt x="180790" y="206295"/>
                  </a:cubicBezTo>
                  <a:cubicBezTo>
                    <a:pt x="180790" y="172220"/>
                    <a:pt x="203848" y="171299"/>
                    <a:pt x="228750" y="163010"/>
                  </a:cubicBezTo>
                  <a:cubicBezTo>
                    <a:pt x="244429" y="157484"/>
                    <a:pt x="264720" y="154722"/>
                    <a:pt x="260108" y="127093"/>
                  </a:cubicBezTo>
                  <a:cubicBezTo>
                    <a:pt x="249963" y="117883"/>
                    <a:pt x="246274" y="98543"/>
                    <a:pt x="246274" y="98543"/>
                  </a:cubicBezTo>
                  <a:cubicBezTo>
                    <a:pt x="246274" y="98543"/>
                    <a:pt x="232439" y="92096"/>
                    <a:pt x="230594" y="78282"/>
                  </a:cubicBezTo>
                  <a:cubicBezTo>
                    <a:pt x="229672" y="68151"/>
                    <a:pt x="235206" y="63546"/>
                    <a:pt x="235206" y="63546"/>
                  </a:cubicBezTo>
                  <a:lnTo>
                    <a:pt x="235206" y="50653"/>
                  </a:lnTo>
                  <a:cubicBezTo>
                    <a:pt x="235206" y="22103"/>
                    <a:pt x="259186" y="0"/>
                    <a:pt x="288699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3" name="任意多边形 122"/>
            <p:cNvSpPr/>
            <p:nvPr/>
          </p:nvSpPr>
          <p:spPr>
            <a:xfrm>
              <a:off x="4666621" y="4335825"/>
              <a:ext cx="371104" cy="316026"/>
            </a:xfrm>
            <a:custGeom>
              <a:avLst/>
              <a:gdLst>
                <a:gd name="connsiteX0" fmla="*/ 303714 w 607639"/>
                <a:gd name="connsiteY0" fmla="*/ 173520 h 517456"/>
                <a:gd name="connsiteX1" fmla="*/ 337586 w 607639"/>
                <a:gd name="connsiteY1" fmla="*/ 207321 h 517456"/>
                <a:gd name="connsiteX2" fmla="*/ 303714 w 607639"/>
                <a:gd name="connsiteY2" fmla="*/ 241122 h 517456"/>
                <a:gd name="connsiteX3" fmla="*/ 269842 w 607639"/>
                <a:gd name="connsiteY3" fmla="*/ 207321 h 517456"/>
                <a:gd name="connsiteX4" fmla="*/ 303714 w 607639"/>
                <a:gd name="connsiteY4" fmla="*/ 173520 h 517456"/>
                <a:gd name="connsiteX5" fmla="*/ 303758 w 607639"/>
                <a:gd name="connsiteY5" fmla="*/ 139994 h 517456"/>
                <a:gd name="connsiteX6" fmla="*/ 236373 w 607639"/>
                <a:gd name="connsiteY6" fmla="*/ 207277 h 517456"/>
                <a:gd name="connsiteX7" fmla="*/ 303758 w 607639"/>
                <a:gd name="connsiteY7" fmla="*/ 274559 h 517456"/>
                <a:gd name="connsiteX8" fmla="*/ 371054 w 607639"/>
                <a:gd name="connsiteY8" fmla="*/ 207277 h 517456"/>
                <a:gd name="connsiteX9" fmla="*/ 303758 w 607639"/>
                <a:gd name="connsiteY9" fmla="*/ 139994 h 517456"/>
                <a:gd name="connsiteX10" fmla="*/ 282839 w 607639"/>
                <a:gd name="connsiteY10" fmla="*/ 68801 h 517456"/>
                <a:gd name="connsiteX11" fmla="*/ 303669 w 607639"/>
                <a:gd name="connsiteY11" fmla="*/ 68801 h 517456"/>
                <a:gd name="connsiteX12" fmla="*/ 303847 w 607639"/>
                <a:gd name="connsiteY12" fmla="*/ 68801 h 517456"/>
                <a:gd name="connsiteX13" fmla="*/ 324588 w 607639"/>
                <a:gd name="connsiteY13" fmla="*/ 68801 h 517456"/>
                <a:gd name="connsiteX14" fmla="*/ 327703 w 607639"/>
                <a:gd name="connsiteY14" fmla="*/ 99465 h 517456"/>
                <a:gd name="connsiteX15" fmla="*/ 363221 w 607639"/>
                <a:gd name="connsiteY15" fmla="*/ 114219 h 517456"/>
                <a:gd name="connsiteX16" fmla="*/ 387166 w 607639"/>
                <a:gd name="connsiteY16" fmla="*/ 94665 h 517456"/>
                <a:gd name="connsiteX17" fmla="*/ 416541 w 607639"/>
                <a:gd name="connsiteY17" fmla="*/ 124085 h 517456"/>
                <a:gd name="connsiteX18" fmla="*/ 396958 w 607639"/>
                <a:gd name="connsiteY18" fmla="*/ 147993 h 517456"/>
                <a:gd name="connsiteX19" fmla="*/ 411645 w 607639"/>
                <a:gd name="connsiteY19" fmla="*/ 183457 h 517456"/>
                <a:gd name="connsiteX20" fmla="*/ 442445 w 607639"/>
                <a:gd name="connsiteY20" fmla="*/ 186479 h 517456"/>
                <a:gd name="connsiteX21" fmla="*/ 442445 w 607639"/>
                <a:gd name="connsiteY21" fmla="*/ 228075 h 517456"/>
                <a:gd name="connsiteX22" fmla="*/ 411645 w 607639"/>
                <a:gd name="connsiteY22" fmla="*/ 231185 h 517456"/>
                <a:gd name="connsiteX23" fmla="*/ 396958 w 607639"/>
                <a:gd name="connsiteY23" fmla="*/ 266649 h 517456"/>
                <a:gd name="connsiteX24" fmla="*/ 416541 w 607639"/>
                <a:gd name="connsiteY24" fmla="*/ 290558 h 517456"/>
                <a:gd name="connsiteX25" fmla="*/ 387166 w 607639"/>
                <a:gd name="connsiteY25" fmla="*/ 319977 h 517456"/>
                <a:gd name="connsiteX26" fmla="*/ 363221 w 607639"/>
                <a:gd name="connsiteY26" fmla="*/ 300423 h 517456"/>
                <a:gd name="connsiteX27" fmla="*/ 327703 w 607639"/>
                <a:gd name="connsiteY27" fmla="*/ 315177 h 517456"/>
                <a:gd name="connsiteX28" fmla="*/ 324588 w 607639"/>
                <a:gd name="connsiteY28" fmla="*/ 345841 h 517456"/>
                <a:gd name="connsiteX29" fmla="*/ 303847 w 607639"/>
                <a:gd name="connsiteY29" fmla="*/ 345841 h 517456"/>
                <a:gd name="connsiteX30" fmla="*/ 303669 w 607639"/>
                <a:gd name="connsiteY30" fmla="*/ 345841 h 517456"/>
                <a:gd name="connsiteX31" fmla="*/ 282839 w 607639"/>
                <a:gd name="connsiteY31" fmla="*/ 345841 h 517456"/>
                <a:gd name="connsiteX32" fmla="*/ 279813 w 607639"/>
                <a:gd name="connsiteY32" fmla="*/ 315177 h 517456"/>
                <a:gd name="connsiteX33" fmla="*/ 244295 w 607639"/>
                <a:gd name="connsiteY33" fmla="*/ 300423 h 517456"/>
                <a:gd name="connsiteX34" fmla="*/ 220350 w 607639"/>
                <a:gd name="connsiteY34" fmla="*/ 319977 h 517456"/>
                <a:gd name="connsiteX35" fmla="*/ 190886 w 607639"/>
                <a:gd name="connsiteY35" fmla="*/ 290558 h 517456"/>
                <a:gd name="connsiteX36" fmla="*/ 210558 w 607639"/>
                <a:gd name="connsiteY36" fmla="*/ 266649 h 517456"/>
                <a:gd name="connsiteX37" fmla="*/ 195782 w 607639"/>
                <a:gd name="connsiteY37" fmla="*/ 231185 h 517456"/>
                <a:gd name="connsiteX38" fmla="*/ 164982 w 607639"/>
                <a:gd name="connsiteY38" fmla="*/ 228075 h 517456"/>
                <a:gd name="connsiteX39" fmla="*/ 164982 w 607639"/>
                <a:gd name="connsiteY39" fmla="*/ 186568 h 517456"/>
                <a:gd name="connsiteX40" fmla="*/ 195782 w 607639"/>
                <a:gd name="connsiteY40" fmla="*/ 183457 h 517456"/>
                <a:gd name="connsiteX41" fmla="*/ 210558 w 607639"/>
                <a:gd name="connsiteY41" fmla="*/ 147993 h 517456"/>
                <a:gd name="connsiteX42" fmla="*/ 190886 w 607639"/>
                <a:gd name="connsiteY42" fmla="*/ 124085 h 517456"/>
                <a:gd name="connsiteX43" fmla="*/ 220350 w 607639"/>
                <a:gd name="connsiteY43" fmla="*/ 94665 h 517456"/>
                <a:gd name="connsiteX44" fmla="*/ 244295 w 607639"/>
                <a:gd name="connsiteY44" fmla="*/ 114219 h 517456"/>
                <a:gd name="connsiteX45" fmla="*/ 279813 w 607639"/>
                <a:gd name="connsiteY45" fmla="*/ 99465 h 517456"/>
                <a:gd name="connsiteX46" fmla="*/ 38005 w 607639"/>
                <a:gd name="connsiteY46" fmla="*/ 37951 h 517456"/>
                <a:gd name="connsiteX47" fmla="*/ 38005 w 607639"/>
                <a:gd name="connsiteY47" fmla="*/ 376049 h 517456"/>
                <a:gd name="connsiteX48" fmla="*/ 569634 w 607639"/>
                <a:gd name="connsiteY48" fmla="*/ 376049 h 517456"/>
                <a:gd name="connsiteX49" fmla="*/ 569634 w 607639"/>
                <a:gd name="connsiteY49" fmla="*/ 37951 h 517456"/>
                <a:gd name="connsiteX50" fmla="*/ 28482 w 607639"/>
                <a:gd name="connsiteY50" fmla="*/ 0 h 517456"/>
                <a:gd name="connsiteX51" fmla="*/ 579157 w 607639"/>
                <a:gd name="connsiteY51" fmla="*/ 0 h 517456"/>
                <a:gd name="connsiteX52" fmla="*/ 607639 w 607639"/>
                <a:gd name="connsiteY52" fmla="*/ 28441 h 517456"/>
                <a:gd name="connsiteX53" fmla="*/ 607639 w 607639"/>
                <a:gd name="connsiteY53" fmla="*/ 385559 h 517456"/>
                <a:gd name="connsiteX54" fmla="*/ 579157 w 607639"/>
                <a:gd name="connsiteY54" fmla="*/ 414000 h 517456"/>
                <a:gd name="connsiteX55" fmla="*/ 351304 w 607639"/>
                <a:gd name="connsiteY55" fmla="*/ 414000 h 517456"/>
                <a:gd name="connsiteX56" fmla="*/ 351304 w 607639"/>
                <a:gd name="connsiteY56" fmla="*/ 479593 h 517456"/>
                <a:gd name="connsiteX57" fmla="*/ 437906 w 607639"/>
                <a:gd name="connsiteY57" fmla="*/ 479593 h 517456"/>
                <a:gd name="connsiteX58" fmla="*/ 437906 w 607639"/>
                <a:gd name="connsiteY58" fmla="*/ 517456 h 517456"/>
                <a:gd name="connsiteX59" fmla="*/ 169733 w 607639"/>
                <a:gd name="connsiteY59" fmla="*/ 517456 h 517456"/>
                <a:gd name="connsiteX60" fmla="*/ 169733 w 607639"/>
                <a:gd name="connsiteY60" fmla="*/ 479593 h 517456"/>
                <a:gd name="connsiteX61" fmla="*/ 256335 w 607639"/>
                <a:gd name="connsiteY61" fmla="*/ 479593 h 517456"/>
                <a:gd name="connsiteX62" fmla="*/ 256335 w 607639"/>
                <a:gd name="connsiteY62" fmla="*/ 414000 h 517456"/>
                <a:gd name="connsiteX63" fmla="*/ 28482 w 607639"/>
                <a:gd name="connsiteY63" fmla="*/ 414000 h 517456"/>
                <a:gd name="connsiteX64" fmla="*/ 0 w 607639"/>
                <a:gd name="connsiteY64" fmla="*/ 385559 h 517456"/>
                <a:gd name="connsiteX65" fmla="*/ 0 w 607639"/>
                <a:gd name="connsiteY65" fmla="*/ 28441 h 517456"/>
                <a:gd name="connsiteX66" fmla="*/ 28482 w 607639"/>
                <a:gd name="connsiteY66" fmla="*/ 0 h 51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07639" h="517456">
                  <a:moveTo>
                    <a:pt x="303714" y="173520"/>
                  </a:moveTo>
                  <a:cubicBezTo>
                    <a:pt x="322421" y="173520"/>
                    <a:pt x="337586" y="188653"/>
                    <a:pt x="337586" y="207321"/>
                  </a:cubicBezTo>
                  <a:cubicBezTo>
                    <a:pt x="337586" y="225989"/>
                    <a:pt x="322421" y="241122"/>
                    <a:pt x="303714" y="241122"/>
                  </a:cubicBezTo>
                  <a:cubicBezTo>
                    <a:pt x="285007" y="241122"/>
                    <a:pt x="269842" y="225989"/>
                    <a:pt x="269842" y="207321"/>
                  </a:cubicBezTo>
                  <a:cubicBezTo>
                    <a:pt x="269842" y="188653"/>
                    <a:pt x="285007" y="173520"/>
                    <a:pt x="303714" y="173520"/>
                  </a:cubicBezTo>
                  <a:close/>
                  <a:moveTo>
                    <a:pt x="303758" y="139994"/>
                  </a:moveTo>
                  <a:cubicBezTo>
                    <a:pt x="266549" y="139994"/>
                    <a:pt x="236373" y="170125"/>
                    <a:pt x="236373" y="207277"/>
                  </a:cubicBezTo>
                  <a:cubicBezTo>
                    <a:pt x="236373" y="244517"/>
                    <a:pt x="266549" y="274559"/>
                    <a:pt x="303758" y="274559"/>
                  </a:cubicBezTo>
                  <a:cubicBezTo>
                    <a:pt x="340967" y="274559"/>
                    <a:pt x="371054" y="244517"/>
                    <a:pt x="371054" y="207277"/>
                  </a:cubicBezTo>
                  <a:cubicBezTo>
                    <a:pt x="371054" y="170125"/>
                    <a:pt x="340967" y="139994"/>
                    <a:pt x="303758" y="139994"/>
                  </a:cubicBezTo>
                  <a:close/>
                  <a:moveTo>
                    <a:pt x="282839" y="68801"/>
                  </a:moveTo>
                  <a:lnTo>
                    <a:pt x="303669" y="68801"/>
                  </a:lnTo>
                  <a:lnTo>
                    <a:pt x="303847" y="68801"/>
                  </a:lnTo>
                  <a:lnTo>
                    <a:pt x="324588" y="68801"/>
                  </a:lnTo>
                  <a:lnTo>
                    <a:pt x="327703" y="99465"/>
                  </a:lnTo>
                  <a:cubicBezTo>
                    <a:pt x="340522" y="102309"/>
                    <a:pt x="352450" y="107375"/>
                    <a:pt x="363221" y="114219"/>
                  </a:cubicBezTo>
                  <a:lnTo>
                    <a:pt x="387166" y="94665"/>
                  </a:lnTo>
                  <a:lnTo>
                    <a:pt x="416541" y="124085"/>
                  </a:lnTo>
                  <a:lnTo>
                    <a:pt x="396958" y="147993"/>
                  </a:lnTo>
                  <a:cubicBezTo>
                    <a:pt x="403812" y="158748"/>
                    <a:pt x="408797" y="170658"/>
                    <a:pt x="411645" y="183457"/>
                  </a:cubicBezTo>
                  <a:lnTo>
                    <a:pt x="442445" y="186479"/>
                  </a:lnTo>
                  <a:lnTo>
                    <a:pt x="442445" y="228075"/>
                  </a:lnTo>
                  <a:lnTo>
                    <a:pt x="411645" y="231185"/>
                  </a:lnTo>
                  <a:cubicBezTo>
                    <a:pt x="408886" y="243984"/>
                    <a:pt x="403812" y="255894"/>
                    <a:pt x="396958" y="266649"/>
                  </a:cubicBezTo>
                  <a:lnTo>
                    <a:pt x="416541" y="290558"/>
                  </a:lnTo>
                  <a:lnTo>
                    <a:pt x="387166" y="319977"/>
                  </a:lnTo>
                  <a:lnTo>
                    <a:pt x="363221" y="300423"/>
                  </a:lnTo>
                  <a:cubicBezTo>
                    <a:pt x="352450" y="307267"/>
                    <a:pt x="340522" y="312333"/>
                    <a:pt x="327703" y="315177"/>
                  </a:cubicBezTo>
                  <a:lnTo>
                    <a:pt x="324588" y="345841"/>
                  </a:lnTo>
                  <a:lnTo>
                    <a:pt x="303847" y="345841"/>
                  </a:lnTo>
                  <a:lnTo>
                    <a:pt x="303669" y="345841"/>
                  </a:lnTo>
                  <a:lnTo>
                    <a:pt x="282839" y="345841"/>
                  </a:lnTo>
                  <a:lnTo>
                    <a:pt x="279813" y="315177"/>
                  </a:lnTo>
                  <a:cubicBezTo>
                    <a:pt x="266994" y="312333"/>
                    <a:pt x="254977" y="307267"/>
                    <a:pt x="244295" y="300423"/>
                  </a:cubicBezTo>
                  <a:lnTo>
                    <a:pt x="220350" y="319977"/>
                  </a:lnTo>
                  <a:lnTo>
                    <a:pt x="190886" y="290558"/>
                  </a:lnTo>
                  <a:lnTo>
                    <a:pt x="210558" y="266649"/>
                  </a:lnTo>
                  <a:cubicBezTo>
                    <a:pt x="203704" y="255894"/>
                    <a:pt x="198630" y="243984"/>
                    <a:pt x="195782" y="231185"/>
                  </a:cubicBezTo>
                  <a:lnTo>
                    <a:pt x="164982" y="228075"/>
                  </a:lnTo>
                  <a:lnTo>
                    <a:pt x="164982" y="186568"/>
                  </a:lnTo>
                  <a:lnTo>
                    <a:pt x="195782" y="183457"/>
                  </a:lnTo>
                  <a:cubicBezTo>
                    <a:pt x="198630" y="170658"/>
                    <a:pt x="203704" y="158748"/>
                    <a:pt x="210558" y="147993"/>
                  </a:cubicBezTo>
                  <a:lnTo>
                    <a:pt x="190886" y="124085"/>
                  </a:lnTo>
                  <a:lnTo>
                    <a:pt x="220350" y="94665"/>
                  </a:lnTo>
                  <a:lnTo>
                    <a:pt x="244295" y="114219"/>
                  </a:lnTo>
                  <a:cubicBezTo>
                    <a:pt x="254977" y="107375"/>
                    <a:pt x="266905" y="102309"/>
                    <a:pt x="279813" y="99465"/>
                  </a:cubicBezTo>
                  <a:close/>
                  <a:moveTo>
                    <a:pt x="38005" y="37951"/>
                  </a:moveTo>
                  <a:lnTo>
                    <a:pt x="38005" y="376049"/>
                  </a:lnTo>
                  <a:lnTo>
                    <a:pt x="569634" y="376049"/>
                  </a:lnTo>
                  <a:lnTo>
                    <a:pt x="569634" y="37951"/>
                  </a:lnTo>
                  <a:close/>
                  <a:moveTo>
                    <a:pt x="28482" y="0"/>
                  </a:moveTo>
                  <a:lnTo>
                    <a:pt x="579157" y="0"/>
                  </a:lnTo>
                  <a:cubicBezTo>
                    <a:pt x="594822" y="0"/>
                    <a:pt x="607639" y="12799"/>
                    <a:pt x="607639" y="28441"/>
                  </a:cubicBezTo>
                  <a:lnTo>
                    <a:pt x="607639" y="385559"/>
                  </a:lnTo>
                  <a:cubicBezTo>
                    <a:pt x="607639" y="401202"/>
                    <a:pt x="594822" y="414000"/>
                    <a:pt x="579157" y="414000"/>
                  </a:cubicBezTo>
                  <a:lnTo>
                    <a:pt x="351304" y="414000"/>
                  </a:lnTo>
                  <a:lnTo>
                    <a:pt x="351304" y="479593"/>
                  </a:lnTo>
                  <a:lnTo>
                    <a:pt x="437906" y="479593"/>
                  </a:lnTo>
                  <a:lnTo>
                    <a:pt x="437906" y="517456"/>
                  </a:lnTo>
                  <a:lnTo>
                    <a:pt x="169733" y="517456"/>
                  </a:lnTo>
                  <a:lnTo>
                    <a:pt x="169733" y="479593"/>
                  </a:lnTo>
                  <a:lnTo>
                    <a:pt x="256335" y="479593"/>
                  </a:lnTo>
                  <a:lnTo>
                    <a:pt x="256335" y="414000"/>
                  </a:lnTo>
                  <a:lnTo>
                    <a:pt x="28482" y="414000"/>
                  </a:lnTo>
                  <a:cubicBezTo>
                    <a:pt x="12817" y="414000"/>
                    <a:pt x="0" y="401202"/>
                    <a:pt x="0" y="385559"/>
                  </a:cubicBezTo>
                  <a:lnTo>
                    <a:pt x="0" y="28441"/>
                  </a:lnTo>
                  <a:cubicBezTo>
                    <a:pt x="0" y="12799"/>
                    <a:pt x="12817" y="0"/>
                    <a:pt x="28482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4" name="任意多边形 123"/>
            <p:cNvSpPr/>
            <p:nvPr/>
          </p:nvSpPr>
          <p:spPr>
            <a:xfrm>
              <a:off x="5864848" y="4998280"/>
              <a:ext cx="371104" cy="356745"/>
            </a:xfrm>
            <a:custGeom>
              <a:avLst/>
              <a:gdLst>
                <a:gd name="connsiteX0" fmla="*/ 241391 w 516922"/>
                <a:gd name="connsiteY0" fmla="*/ 466920 h 496921"/>
                <a:gd name="connsiteX1" fmla="*/ 374792 w 516922"/>
                <a:gd name="connsiteY1" fmla="*/ 466920 h 496921"/>
                <a:gd name="connsiteX2" fmla="*/ 394157 w 516922"/>
                <a:gd name="connsiteY2" fmla="*/ 492438 h 496921"/>
                <a:gd name="connsiteX3" fmla="*/ 241391 w 516922"/>
                <a:gd name="connsiteY3" fmla="*/ 492438 h 496921"/>
                <a:gd name="connsiteX4" fmla="*/ 45175 w 516922"/>
                <a:gd name="connsiteY4" fmla="*/ 266910 h 496921"/>
                <a:gd name="connsiteX5" fmla="*/ 178975 w 516922"/>
                <a:gd name="connsiteY5" fmla="*/ 266910 h 496921"/>
                <a:gd name="connsiteX6" fmla="*/ 178975 w 516922"/>
                <a:gd name="connsiteY6" fmla="*/ 312085 h 496921"/>
                <a:gd name="connsiteX7" fmla="*/ 45175 w 516922"/>
                <a:gd name="connsiteY7" fmla="*/ 312085 h 496921"/>
                <a:gd name="connsiteX8" fmla="*/ 45175 w 516922"/>
                <a:gd name="connsiteY8" fmla="*/ 167939 h 496921"/>
                <a:gd name="connsiteX9" fmla="*/ 178975 w 516922"/>
                <a:gd name="connsiteY9" fmla="*/ 167939 h 496921"/>
                <a:gd name="connsiteX10" fmla="*/ 178975 w 516922"/>
                <a:gd name="connsiteY10" fmla="*/ 213114 h 496921"/>
                <a:gd name="connsiteX11" fmla="*/ 45175 w 516922"/>
                <a:gd name="connsiteY11" fmla="*/ 213114 h 496921"/>
                <a:gd name="connsiteX12" fmla="*/ 254150 w 516922"/>
                <a:gd name="connsiteY12" fmla="*/ 92418 h 496921"/>
                <a:gd name="connsiteX13" fmla="*/ 497537 w 516922"/>
                <a:gd name="connsiteY13" fmla="*/ 92418 h 496921"/>
                <a:gd name="connsiteX14" fmla="*/ 516922 w 516922"/>
                <a:gd name="connsiteY14" fmla="*/ 111788 h 496921"/>
                <a:gd name="connsiteX15" fmla="*/ 516922 w 516922"/>
                <a:gd name="connsiteY15" fmla="*/ 402340 h 496921"/>
                <a:gd name="connsiteX16" fmla="*/ 497537 w 516922"/>
                <a:gd name="connsiteY16" fmla="*/ 421710 h 496921"/>
                <a:gd name="connsiteX17" fmla="*/ 359690 w 516922"/>
                <a:gd name="connsiteY17" fmla="*/ 421710 h 496921"/>
                <a:gd name="connsiteX18" fmla="*/ 359690 w 516922"/>
                <a:gd name="connsiteY18" fmla="*/ 458298 h 496921"/>
                <a:gd name="connsiteX19" fmla="*/ 254150 w 516922"/>
                <a:gd name="connsiteY19" fmla="*/ 458298 h 496921"/>
                <a:gd name="connsiteX20" fmla="*/ 254150 w 516922"/>
                <a:gd name="connsiteY20" fmla="*/ 382970 h 496921"/>
                <a:gd name="connsiteX21" fmla="*/ 478152 w 516922"/>
                <a:gd name="connsiteY21" fmla="*/ 382970 h 496921"/>
                <a:gd name="connsiteX22" fmla="*/ 478152 w 516922"/>
                <a:gd name="connsiteY22" fmla="*/ 131158 h 496921"/>
                <a:gd name="connsiteX23" fmla="*/ 254150 w 516922"/>
                <a:gd name="connsiteY23" fmla="*/ 131158 h 496921"/>
                <a:gd name="connsiteX24" fmla="*/ 45175 w 516922"/>
                <a:gd name="connsiteY24" fmla="*/ 75176 h 496921"/>
                <a:gd name="connsiteX25" fmla="*/ 178975 w 516922"/>
                <a:gd name="connsiteY25" fmla="*/ 75176 h 496921"/>
                <a:gd name="connsiteX26" fmla="*/ 178975 w 516922"/>
                <a:gd name="connsiteY26" fmla="*/ 120351 h 496921"/>
                <a:gd name="connsiteX27" fmla="*/ 45175 w 516922"/>
                <a:gd name="connsiteY27" fmla="*/ 120351 h 496921"/>
                <a:gd name="connsiteX28" fmla="*/ 28019 w 516922"/>
                <a:gd name="connsiteY28" fmla="*/ 27965 h 496921"/>
                <a:gd name="connsiteX29" fmla="*/ 28019 w 516922"/>
                <a:gd name="connsiteY29" fmla="*/ 466805 h 496921"/>
                <a:gd name="connsiteX30" fmla="*/ 196130 w 516922"/>
                <a:gd name="connsiteY30" fmla="*/ 466805 h 496921"/>
                <a:gd name="connsiteX31" fmla="*/ 196130 w 516922"/>
                <a:gd name="connsiteY31" fmla="*/ 27965 h 496921"/>
                <a:gd name="connsiteX32" fmla="*/ 28019 w 516922"/>
                <a:gd name="connsiteY32" fmla="*/ 0 h 496921"/>
                <a:gd name="connsiteX33" fmla="*/ 196130 w 516922"/>
                <a:gd name="connsiteY33" fmla="*/ 0 h 496921"/>
                <a:gd name="connsiteX34" fmla="*/ 224149 w 516922"/>
                <a:gd name="connsiteY34" fmla="*/ 27965 h 496921"/>
                <a:gd name="connsiteX35" fmla="*/ 224149 w 516922"/>
                <a:gd name="connsiteY35" fmla="*/ 466805 h 496921"/>
                <a:gd name="connsiteX36" fmla="*/ 196130 w 516922"/>
                <a:gd name="connsiteY36" fmla="*/ 496921 h 496921"/>
                <a:gd name="connsiteX37" fmla="*/ 28019 w 516922"/>
                <a:gd name="connsiteY37" fmla="*/ 496921 h 496921"/>
                <a:gd name="connsiteX38" fmla="*/ 0 w 516922"/>
                <a:gd name="connsiteY38" fmla="*/ 466805 h 496921"/>
                <a:gd name="connsiteX39" fmla="*/ 0 w 516922"/>
                <a:gd name="connsiteY39" fmla="*/ 27965 h 496921"/>
                <a:gd name="connsiteX40" fmla="*/ 28019 w 516922"/>
                <a:gd name="connsiteY40" fmla="*/ 0 h 4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16922" h="496921">
                  <a:moveTo>
                    <a:pt x="241391" y="466920"/>
                  </a:moveTo>
                  <a:lnTo>
                    <a:pt x="374792" y="466920"/>
                  </a:lnTo>
                  <a:lnTo>
                    <a:pt x="394157" y="492438"/>
                  </a:lnTo>
                  <a:lnTo>
                    <a:pt x="241391" y="492438"/>
                  </a:lnTo>
                  <a:close/>
                  <a:moveTo>
                    <a:pt x="45175" y="266910"/>
                  </a:moveTo>
                  <a:lnTo>
                    <a:pt x="178975" y="266910"/>
                  </a:lnTo>
                  <a:lnTo>
                    <a:pt x="178975" y="312085"/>
                  </a:lnTo>
                  <a:lnTo>
                    <a:pt x="45175" y="312085"/>
                  </a:lnTo>
                  <a:close/>
                  <a:moveTo>
                    <a:pt x="45175" y="167939"/>
                  </a:moveTo>
                  <a:lnTo>
                    <a:pt x="178975" y="167939"/>
                  </a:lnTo>
                  <a:lnTo>
                    <a:pt x="178975" y="213114"/>
                  </a:lnTo>
                  <a:lnTo>
                    <a:pt x="45175" y="213114"/>
                  </a:lnTo>
                  <a:close/>
                  <a:moveTo>
                    <a:pt x="254150" y="92418"/>
                  </a:moveTo>
                  <a:lnTo>
                    <a:pt x="497537" y="92418"/>
                  </a:lnTo>
                  <a:cubicBezTo>
                    <a:pt x="508307" y="92418"/>
                    <a:pt x="516922" y="101027"/>
                    <a:pt x="516922" y="111788"/>
                  </a:cubicBezTo>
                  <a:lnTo>
                    <a:pt x="516922" y="402340"/>
                  </a:lnTo>
                  <a:cubicBezTo>
                    <a:pt x="516922" y="413101"/>
                    <a:pt x="508307" y="421710"/>
                    <a:pt x="497537" y="421710"/>
                  </a:cubicBezTo>
                  <a:lnTo>
                    <a:pt x="359690" y="421710"/>
                  </a:lnTo>
                  <a:lnTo>
                    <a:pt x="359690" y="458298"/>
                  </a:lnTo>
                  <a:lnTo>
                    <a:pt x="254150" y="458298"/>
                  </a:lnTo>
                  <a:lnTo>
                    <a:pt x="254150" y="382970"/>
                  </a:lnTo>
                  <a:lnTo>
                    <a:pt x="478152" y="382970"/>
                  </a:lnTo>
                  <a:lnTo>
                    <a:pt x="478152" y="131158"/>
                  </a:lnTo>
                  <a:lnTo>
                    <a:pt x="254150" y="131158"/>
                  </a:lnTo>
                  <a:close/>
                  <a:moveTo>
                    <a:pt x="45175" y="75176"/>
                  </a:moveTo>
                  <a:lnTo>
                    <a:pt x="178975" y="75176"/>
                  </a:lnTo>
                  <a:lnTo>
                    <a:pt x="178975" y="120351"/>
                  </a:lnTo>
                  <a:lnTo>
                    <a:pt x="45175" y="120351"/>
                  </a:lnTo>
                  <a:close/>
                  <a:moveTo>
                    <a:pt x="28019" y="27965"/>
                  </a:moveTo>
                  <a:lnTo>
                    <a:pt x="28019" y="466805"/>
                  </a:lnTo>
                  <a:lnTo>
                    <a:pt x="196130" y="466805"/>
                  </a:lnTo>
                  <a:lnTo>
                    <a:pt x="196130" y="27965"/>
                  </a:lnTo>
                  <a:close/>
                  <a:moveTo>
                    <a:pt x="28019" y="0"/>
                  </a:moveTo>
                  <a:lnTo>
                    <a:pt x="196130" y="0"/>
                  </a:lnTo>
                  <a:cubicBezTo>
                    <a:pt x="211217" y="0"/>
                    <a:pt x="224149" y="12907"/>
                    <a:pt x="224149" y="27965"/>
                  </a:cubicBezTo>
                  <a:lnTo>
                    <a:pt x="224149" y="466805"/>
                  </a:lnTo>
                  <a:cubicBezTo>
                    <a:pt x="224149" y="484014"/>
                    <a:pt x="211217" y="496921"/>
                    <a:pt x="196130" y="496921"/>
                  </a:cubicBezTo>
                  <a:lnTo>
                    <a:pt x="28019" y="496921"/>
                  </a:lnTo>
                  <a:cubicBezTo>
                    <a:pt x="12932" y="496921"/>
                    <a:pt x="0" y="484014"/>
                    <a:pt x="0" y="466805"/>
                  </a:cubicBezTo>
                  <a:lnTo>
                    <a:pt x="0" y="27965"/>
                  </a:lnTo>
                  <a:cubicBezTo>
                    <a:pt x="0" y="12907"/>
                    <a:pt x="12932" y="0"/>
                    <a:pt x="28019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5" name="任意多边形 124"/>
            <p:cNvSpPr/>
            <p:nvPr/>
          </p:nvSpPr>
          <p:spPr>
            <a:xfrm>
              <a:off x="7038200" y="4380945"/>
              <a:ext cx="371104" cy="347386"/>
            </a:xfrm>
            <a:custGeom>
              <a:avLst/>
              <a:gdLst>
                <a:gd name="connsiteX0" fmla="*/ 243883 w 600653"/>
                <a:gd name="connsiteY0" fmla="*/ 476473 h 562265"/>
                <a:gd name="connsiteX1" fmla="*/ 243883 w 600653"/>
                <a:gd name="connsiteY1" fmla="*/ 521100 h 562265"/>
                <a:gd name="connsiteX2" fmla="*/ 356770 w 600653"/>
                <a:gd name="connsiteY2" fmla="*/ 521100 h 562265"/>
                <a:gd name="connsiteX3" fmla="*/ 356770 w 600653"/>
                <a:gd name="connsiteY3" fmla="*/ 476473 h 562265"/>
                <a:gd name="connsiteX4" fmla="*/ 38528 w 600653"/>
                <a:gd name="connsiteY4" fmla="*/ 381063 h 562265"/>
                <a:gd name="connsiteX5" fmla="*/ 38528 w 600653"/>
                <a:gd name="connsiteY5" fmla="*/ 418766 h 562265"/>
                <a:gd name="connsiteX6" fmla="*/ 57792 w 600653"/>
                <a:gd name="connsiteY6" fmla="*/ 438001 h 562265"/>
                <a:gd name="connsiteX7" fmla="*/ 542861 w 600653"/>
                <a:gd name="connsiteY7" fmla="*/ 438001 h 562265"/>
                <a:gd name="connsiteX8" fmla="*/ 562125 w 600653"/>
                <a:gd name="connsiteY8" fmla="*/ 418766 h 562265"/>
                <a:gd name="connsiteX9" fmla="*/ 562125 w 600653"/>
                <a:gd name="connsiteY9" fmla="*/ 381063 h 562265"/>
                <a:gd name="connsiteX10" fmla="*/ 300326 w 600653"/>
                <a:gd name="connsiteY10" fmla="*/ 210426 h 562265"/>
                <a:gd name="connsiteX11" fmla="*/ 315710 w 600653"/>
                <a:gd name="connsiteY11" fmla="*/ 225826 h 562265"/>
                <a:gd name="connsiteX12" fmla="*/ 315710 w 600653"/>
                <a:gd name="connsiteY12" fmla="*/ 251620 h 562265"/>
                <a:gd name="connsiteX13" fmla="*/ 300326 w 600653"/>
                <a:gd name="connsiteY13" fmla="*/ 267019 h 562265"/>
                <a:gd name="connsiteX14" fmla="*/ 284943 w 600653"/>
                <a:gd name="connsiteY14" fmla="*/ 251620 h 562265"/>
                <a:gd name="connsiteX15" fmla="*/ 284943 w 600653"/>
                <a:gd name="connsiteY15" fmla="*/ 225826 h 562265"/>
                <a:gd name="connsiteX16" fmla="*/ 300326 w 600653"/>
                <a:gd name="connsiteY16" fmla="*/ 210426 h 562265"/>
                <a:gd name="connsiteX17" fmla="*/ 253291 w 600653"/>
                <a:gd name="connsiteY17" fmla="*/ 184466 h 562265"/>
                <a:gd name="connsiteX18" fmla="*/ 243081 w 600653"/>
                <a:gd name="connsiteY18" fmla="*/ 194851 h 562265"/>
                <a:gd name="connsiteX19" fmla="*/ 243081 w 600653"/>
                <a:gd name="connsiteY19" fmla="*/ 281397 h 562265"/>
                <a:gd name="connsiteX20" fmla="*/ 253291 w 600653"/>
                <a:gd name="connsiteY20" fmla="*/ 291782 h 562265"/>
                <a:gd name="connsiteX21" fmla="*/ 347292 w 600653"/>
                <a:gd name="connsiteY21" fmla="*/ 291782 h 562265"/>
                <a:gd name="connsiteX22" fmla="*/ 357502 w 600653"/>
                <a:gd name="connsiteY22" fmla="*/ 281397 h 562265"/>
                <a:gd name="connsiteX23" fmla="*/ 357502 w 600653"/>
                <a:gd name="connsiteY23" fmla="*/ 194851 h 562265"/>
                <a:gd name="connsiteX24" fmla="*/ 347292 w 600653"/>
                <a:gd name="connsiteY24" fmla="*/ 184466 h 562265"/>
                <a:gd name="connsiteX25" fmla="*/ 300292 w 600653"/>
                <a:gd name="connsiteY25" fmla="*/ 100420 h 562265"/>
                <a:gd name="connsiteX26" fmla="*/ 258299 w 600653"/>
                <a:gd name="connsiteY26" fmla="*/ 142347 h 562265"/>
                <a:gd name="connsiteX27" fmla="*/ 258299 w 600653"/>
                <a:gd name="connsiteY27" fmla="*/ 153694 h 562265"/>
                <a:gd name="connsiteX28" fmla="*/ 342477 w 600653"/>
                <a:gd name="connsiteY28" fmla="*/ 153694 h 562265"/>
                <a:gd name="connsiteX29" fmla="*/ 342477 w 600653"/>
                <a:gd name="connsiteY29" fmla="*/ 142347 h 562265"/>
                <a:gd name="connsiteX30" fmla="*/ 300292 w 600653"/>
                <a:gd name="connsiteY30" fmla="*/ 100420 h 562265"/>
                <a:gd name="connsiteX31" fmla="*/ 300292 w 600653"/>
                <a:gd name="connsiteY31" fmla="*/ 69648 h 562265"/>
                <a:gd name="connsiteX32" fmla="*/ 373297 w 600653"/>
                <a:gd name="connsiteY32" fmla="*/ 142347 h 562265"/>
                <a:gd name="connsiteX33" fmla="*/ 373297 w 600653"/>
                <a:gd name="connsiteY33" fmla="*/ 161964 h 562265"/>
                <a:gd name="connsiteX34" fmla="*/ 373104 w 600653"/>
                <a:gd name="connsiteY34" fmla="*/ 162925 h 562265"/>
                <a:gd name="connsiteX35" fmla="*/ 388322 w 600653"/>
                <a:gd name="connsiteY35" fmla="*/ 194851 h 562265"/>
                <a:gd name="connsiteX36" fmla="*/ 388322 w 600653"/>
                <a:gd name="connsiteY36" fmla="*/ 281397 h 562265"/>
                <a:gd name="connsiteX37" fmla="*/ 347292 w 600653"/>
                <a:gd name="connsiteY37" fmla="*/ 322554 h 562265"/>
                <a:gd name="connsiteX38" fmla="*/ 253291 w 600653"/>
                <a:gd name="connsiteY38" fmla="*/ 322554 h 562265"/>
                <a:gd name="connsiteX39" fmla="*/ 212261 w 600653"/>
                <a:gd name="connsiteY39" fmla="*/ 281397 h 562265"/>
                <a:gd name="connsiteX40" fmla="*/ 212261 w 600653"/>
                <a:gd name="connsiteY40" fmla="*/ 194851 h 562265"/>
                <a:gd name="connsiteX41" fmla="*/ 227479 w 600653"/>
                <a:gd name="connsiteY41" fmla="*/ 162925 h 562265"/>
                <a:gd name="connsiteX42" fmla="*/ 227479 w 600653"/>
                <a:gd name="connsiteY42" fmla="*/ 161964 h 562265"/>
                <a:gd name="connsiteX43" fmla="*/ 227479 w 600653"/>
                <a:gd name="connsiteY43" fmla="*/ 142347 h 562265"/>
                <a:gd name="connsiteX44" fmla="*/ 300292 w 600653"/>
                <a:gd name="connsiteY44" fmla="*/ 69648 h 562265"/>
                <a:gd name="connsiteX45" fmla="*/ 57792 w 600653"/>
                <a:gd name="connsiteY45" fmla="*/ 38472 h 562265"/>
                <a:gd name="connsiteX46" fmla="*/ 38528 w 600653"/>
                <a:gd name="connsiteY46" fmla="*/ 57708 h 562265"/>
                <a:gd name="connsiteX47" fmla="*/ 38528 w 600653"/>
                <a:gd name="connsiteY47" fmla="*/ 342591 h 562265"/>
                <a:gd name="connsiteX48" fmla="*/ 562125 w 600653"/>
                <a:gd name="connsiteY48" fmla="*/ 342591 h 562265"/>
                <a:gd name="connsiteX49" fmla="*/ 562125 w 600653"/>
                <a:gd name="connsiteY49" fmla="*/ 57708 h 562265"/>
                <a:gd name="connsiteX50" fmla="*/ 542861 w 600653"/>
                <a:gd name="connsiteY50" fmla="*/ 38472 h 562265"/>
                <a:gd name="connsiteX51" fmla="*/ 57792 w 600653"/>
                <a:gd name="connsiteY51" fmla="*/ 0 h 562265"/>
                <a:gd name="connsiteX52" fmla="*/ 542861 w 600653"/>
                <a:gd name="connsiteY52" fmla="*/ 0 h 562265"/>
                <a:gd name="connsiteX53" fmla="*/ 600653 w 600653"/>
                <a:gd name="connsiteY53" fmla="*/ 57708 h 562265"/>
                <a:gd name="connsiteX54" fmla="*/ 600653 w 600653"/>
                <a:gd name="connsiteY54" fmla="*/ 418766 h 562265"/>
                <a:gd name="connsiteX55" fmla="*/ 542861 w 600653"/>
                <a:gd name="connsiteY55" fmla="*/ 476473 h 562265"/>
                <a:gd name="connsiteX56" fmla="*/ 395298 w 600653"/>
                <a:gd name="connsiteY56" fmla="*/ 476473 h 562265"/>
                <a:gd name="connsiteX57" fmla="*/ 395298 w 600653"/>
                <a:gd name="connsiteY57" fmla="*/ 523793 h 562265"/>
                <a:gd name="connsiteX58" fmla="*/ 460411 w 600653"/>
                <a:gd name="connsiteY58" fmla="*/ 523793 h 562265"/>
                <a:gd name="connsiteX59" fmla="*/ 479675 w 600653"/>
                <a:gd name="connsiteY59" fmla="*/ 543029 h 562265"/>
                <a:gd name="connsiteX60" fmla="*/ 460411 w 600653"/>
                <a:gd name="connsiteY60" fmla="*/ 562265 h 562265"/>
                <a:gd name="connsiteX61" fmla="*/ 140435 w 600653"/>
                <a:gd name="connsiteY61" fmla="*/ 562265 h 562265"/>
                <a:gd name="connsiteX62" fmla="*/ 121171 w 600653"/>
                <a:gd name="connsiteY62" fmla="*/ 543029 h 562265"/>
                <a:gd name="connsiteX63" fmla="*/ 140435 w 600653"/>
                <a:gd name="connsiteY63" fmla="*/ 523793 h 562265"/>
                <a:gd name="connsiteX64" fmla="*/ 205355 w 600653"/>
                <a:gd name="connsiteY64" fmla="*/ 523793 h 562265"/>
                <a:gd name="connsiteX65" fmla="*/ 205355 w 600653"/>
                <a:gd name="connsiteY65" fmla="*/ 476473 h 562265"/>
                <a:gd name="connsiteX66" fmla="*/ 57792 w 600653"/>
                <a:gd name="connsiteY66" fmla="*/ 476473 h 562265"/>
                <a:gd name="connsiteX67" fmla="*/ 0 w 600653"/>
                <a:gd name="connsiteY67" fmla="*/ 418766 h 562265"/>
                <a:gd name="connsiteX68" fmla="*/ 0 w 600653"/>
                <a:gd name="connsiteY68" fmla="*/ 57708 h 562265"/>
                <a:gd name="connsiteX69" fmla="*/ 57792 w 600653"/>
                <a:gd name="connsiteY69" fmla="*/ 0 h 56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600653" h="562265">
                  <a:moveTo>
                    <a:pt x="243883" y="476473"/>
                  </a:moveTo>
                  <a:lnTo>
                    <a:pt x="243883" y="521100"/>
                  </a:lnTo>
                  <a:lnTo>
                    <a:pt x="356770" y="521100"/>
                  </a:lnTo>
                  <a:lnTo>
                    <a:pt x="356770" y="476473"/>
                  </a:lnTo>
                  <a:close/>
                  <a:moveTo>
                    <a:pt x="38528" y="381063"/>
                  </a:moveTo>
                  <a:lnTo>
                    <a:pt x="38528" y="418766"/>
                  </a:lnTo>
                  <a:cubicBezTo>
                    <a:pt x="38528" y="429345"/>
                    <a:pt x="47197" y="438001"/>
                    <a:pt x="57792" y="438001"/>
                  </a:cubicBezTo>
                  <a:lnTo>
                    <a:pt x="542861" y="438001"/>
                  </a:lnTo>
                  <a:cubicBezTo>
                    <a:pt x="553649" y="438001"/>
                    <a:pt x="562125" y="429345"/>
                    <a:pt x="562125" y="418766"/>
                  </a:cubicBezTo>
                  <a:lnTo>
                    <a:pt x="562125" y="381063"/>
                  </a:lnTo>
                  <a:close/>
                  <a:moveTo>
                    <a:pt x="300326" y="210426"/>
                  </a:moveTo>
                  <a:cubicBezTo>
                    <a:pt x="308787" y="210426"/>
                    <a:pt x="315710" y="217356"/>
                    <a:pt x="315710" y="225826"/>
                  </a:cubicBezTo>
                  <a:lnTo>
                    <a:pt x="315710" y="251620"/>
                  </a:lnTo>
                  <a:cubicBezTo>
                    <a:pt x="315710" y="260089"/>
                    <a:pt x="308787" y="267019"/>
                    <a:pt x="300326" y="267019"/>
                  </a:cubicBezTo>
                  <a:cubicBezTo>
                    <a:pt x="291866" y="267019"/>
                    <a:pt x="284943" y="260089"/>
                    <a:pt x="284943" y="251620"/>
                  </a:cubicBezTo>
                  <a:lnTo>
                    <a:pt x="284943" y="225826"/>
                  </a:lnTo>
                  <a:cubicBezTo>
                    <a:pt x="284943" y="217356"/>
                    <a:pt x="291866" y="210426"/>
                    <a:pt x="300326" y="210426"/>
                  </a:cubicBezTo>
                  <a:close/>
                  <a:moveTo>
                    <a:pt x="253291" y="184466"/>
                  </a:moveTo>
                  <a:cubicBezTo>
                    <a:pt x="247897" y="184466"/>
                    <a:pt x="243081" y="189274"/>
                    <a:pt x="243081" y="194851"/>
                  </a:cubicBezTo>
                  <a:lnTo>
                    <a:pt x="243081" y="281397"/>
                  </a:lnTo>
                  <a:cubicBezTo>
                    <a:pt x="243081" y="286974"/>
                    <a:pt x="247897" y="291782"/>
                    <a:pt x="253291" y="291782"/>
                  </a:cubicBezTo>
                  <a:lnTo>
                    <a:pt x="347292" y="291782"/>
                  </a:lnTo>
                  <a:cubicBezTo>
                    <a:pt x="352879" y="291782"/>
                    <a:pt x="357502" y="286974"/>
                    <a:pt x="357502" y="281397"/>
                  </a:cubicBezTo>
                  <a:lnTo>
                    <a:pt x="357502" y="194851"/>
                  </a:lnTo>
                  <a:cubicBezTo>
                    <a:pt x="357502" y="189274"/>
                    <a:pt x="352879" y="184466"/>
                    <a:pt x="347292" y="184466"/>
                  </a:cubicBezTo>
                  <a:close/>
                  <a:moveTo>
                    <a:pt x="300292" y="100420"/>
                  </a:moveTo>
                  <a:cubicBezTo>
                    <a:pt x="277176" y="100420"/>
                    <a:pt x="258299" y="119268"/>
                    <a:pt x="258299" y="142347"/>
                  </a:cubicBezTo>
                  <a:lnTo>
                    <a:pt x="258299" y="153694"/>
                  </a:lnTo>
                  <a:lnTo>
                    <a:pt x="342477" y="153694"/>
                  </a:lnTo>
                  <a:lnTo>
                    <a:pt x="342477" y="142347"/>
                  </a:lnTo>
                  <a:cubicBezTo>
                    <a:pt x="342477" y="119268"/>
                    <a:pt x="323599" y="100420"/>
                    <a:pt x="300292" y="100420"/>
                  </a:cubicBezTo>
                  <a:close/>
                  <a:moveTo>
                    <a:pt x="300292" y="69648"/>
                  </a:moveTo>
                  <a:cubicBezTo>
                    <a:pt x="340551" y="69648"/>
                    <a:pt x="373297" y="102343"/>
                    <a:pt x="373297" y="142347"/>
                  </a:cubicBezTo>
                  <a:lnTo>
                    <a:pt x="373297" y="161964"/>
                  </a:lnTo>
                  <a:cubicBezTo>
                    <a:pt x="373297" y="162348"/>
                    <a:pt x="373104" y="162541"/>
                    <a:pt x="373104" y="162925"/>
                  </a:cubicBezTo>
                  <a:cubicBezTo>
                    <a:pt x="382351" y="170426"/>
                    <a:pt x="388322" y="181965"/>
                    <a:pt x="388322" y="194851"/>
                  </a:cubicBezTo>
                  <a:lnTo>
                    <a:pt x="388322" y="281397"/>
                  </a:lnTo>
                  <a:cubicBezTo>
                    <a:pt x="388322" y="304091"/>
                    <a:pt x="370022" y="322554"/>
                    <a:pt x="347292" y="322554"/>
                  </a:cubicBezTo>
                  <a:lnTo>
                    <a:pt x="253291" y="322554"/>
                  </a:lnTo>
                  <a:cubicBezTo>
                    <a:pt x="230753" y="322554"/>
                    <a:pt x="212261" y="304091"/>
                    <a:pt x="212261" y="281397"/>
                  </a:cubicBezTo>
                  <a:lnTo>
                    <a:pt x="212261" y="194851"/>
                  </a:lnTo>
                  <a:cubicBezTo>
                    <a:pt x="212261" y="181965"/>
                    <a:pt x="218232" y="170426"/>
                    <a:pt x="227479" y="162925"/>
                  </a:cubicBezTo>
                  <a:cubicBezTo>
                    <a:pt x="227479" y="162541"/>
                    <a:pt x="227479" y="162348"/>
                    <a:pt x="227479" y="161964"/>
                  </a:cubicBezTo>
                  <a:lnTo>
                    <a:pt x="227479" y="142347"/>
                  </a:lnTo>
                  <a:cubicBezTo>
                    <a:pt x="227479" y="102343"/>
                    <a:pt x="260225" y="69648"/>
                    <a:pt x="300292" y="69648"/>
                  </a:cubicBezTo>
                  <a:close/>
                  <a:moveTo>
                    <a:pt x="57792" y="38472"/>
                  </a:moveTo>
                  <a:cubicBezTo>
                    <a:pt x="47197" y="38472"/>
                    <a:pt x="38528" y="47128"/>
                    <a:pt x="38528" y="57708"/>
                  </a:cubicBezTo>
                  <a:lnTo>
                    <a:pt x="38528" y="342591"/>
                  </a:lnTo>
                  <a:lnTo>
                    <a:pt x="562125" y="342591"/>
                  </a:lnTo>
                  <a:lnTo>
                    <a:pt x="562125" y="57708"/>
                  </a:lnTo>
                  <a:cubicBezTo>
                    <a:pt x="562125" y="47128"/>
                    <a:pt x="553649" y="38472"/>
                    <a:pt x="542861" y="38472"/>
                  </a:cubicBezTo>
                  <a:close/>
                  <a:moveTo>
                    <a:pt x="57792" y="0"/>
                  </a:moveTo>
                  <a:lnTo>
                    <a:pt x="542861" y="0"/>
                  </a:lnTo>
                  <a:cubicBezTo>
                    <a:pt x="574839" y="0"/>
                    <a:pt x="600653" y="25776"/>
                    <a:pt x="600653" y="57708"/>
                  </a:cubicBezTo>
                  <a:lnTo>
                    <a:pt x="600653" y="418766"/>
                  </a:lnTo>
                  <a:cubicBezTo>
                    <a:pt x="600653" y="450505"/>
                    <a:pt x="574839" y="476473"/>
                    <a:pt x="542861" y="476473"/>
                  </a:cubicBezTo>
                  <a:lnTo>
                    <a:pt x="395298" y="476473"/>
                  </a:lnTo>
                  <a:lnTo>
                    <a:pt x="395298" y="523793"/>
                  </a:lnTo>
                  <a:lnTo>
                    <a:pt x="460411" y="523793"/>
                  </a:lnTo>
                  <a:cubicBezTo>
                    <a:pt x="471006" y="523793"/>
                    <a:pt x="479675" y="532257"/>
                    <a:pt x="479675" y="543029"/>
                  </a:cubicBezTo>
                  <a:cubicBezTo>
                    <a:pt x="479675" y="553609"/>
                    <a:pt x="471006" y="562265"/>
                    <a:pt x="460411" y="562265"/>
                  </a:cubicBezTo>
                  <a:lnTo>
                    <a:pt x="140435" y="562265"/>
                  </a:lnTo>
                  <a:cubicBezTo>
                    <a:pt x="129840" y="562265"/>
                    <a:pt x="121171" y="553609"/>
                    <a:pt x="121171" y="543029"/>
                  </a:cubicBezTo>
                  <a:cubicBezTo>
                    <a:pt x="121171" y="532257"/>
                    <a:pt x="129840" y="523793"/>
                    <a:pt x="140435" y="523793"/>
                  </a:cubicBezTo>
                  <a:lnTo>
                    <a:pt x="205355" y="523793"/>
                  </a:lnTo>
                  <a:lnTo>
                    <a:pt x="205355" y="476473"/>
                  </a:lnTo>
                  <a:lnTo>
                    <a:pt x="57792" y="476473"/>
                  </a:lnTo>
                  <a:cubicBezTo>
                    <a:pt x="26006" y="476473"/>
                    <a:pt x="0" y="450505"/>
                    <a:pt x="0" y="418766"/>
                  </a:cubicBezTo>
                  <a:lnTo>
                    <a:pt x="0" y="57708"/>
                  </a:lnTo>
                  <a:cubicBezTo>
                    <a:pt x="0" y="25776"/>
                    <a:pt x="26006" y="0"/>
                    <a:pt x="57792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sp>
          <p:nvSpPr>
            <p:cNvPr id="126" name="任意多边形 125"/>
            <p:cNvSpPr/>
            <p:nvPr/>
          </p:nvSpPr>
          <p:spPr>
            <a:xfrm>
              <a:off x="7085446" y="2911574"/>
              <a:ext cx="338445" cy="371104"/>
            </a:xfrm>
            <a:custGeom>
              <a:avLst/>
              <a:gdLst>
                <a:gd name="connsiteX0" fmla="*/ 130776 w 510187"/>
                <a:gd name="connsiteY0" fmla="*/ 398252 h 559418"/>
                <a:gd name="connsiteX1" fmla="*/ 180826 w 510187"/>
                <a:gd name="connsiteY1" fmla="*/ 398252 h 559418"/>
                <a:gd name="connsiteX2" fmla="*/ 195356 w 510187"/>
                <a:gd name="connsiteY2" fmla="*/ 420815 h 559418"/>
                <a:gd name="connsiteX3" fmla="*/ 140463 w 510187"/>
                <a:gd name="connsiteY3" fmla="*/ 420815 h 559418"/>
                <a:gd name="connsiteX4" fmla="*/ 48435 w 510187"/>
                <a:gd name="connsiteY4" fmla="*/ 535243 h 559418"/>
                <a:gd name="connsiteX5" fmla="*/ 461752 w 510187"/>
                <a:gd name="connsiteY5" fmla="*/ 535243 h 559418"/>
                <a:gd name="connsiteX6" fmla="*/ 369724 w 510187"/>
                <a:gd name="connsiteY6" fmla="*/ 420815 h 559418"/>
                <a:gd name="connsiteX7" fmla="*/ 316445 w 510187"/>
                <a:gd name="connsiteY7" fmla="*/ 420815 h 559418"/>
                <a:gd name="connsiteX8" fmla="*/ 329361 w 510187"/>
                <a:gd name="connsiteY8" fmla="*/ 398252 h 559418"/>
                <a:gd name="connsiteX9" fmla="*/ 381026 w 510187"/>
                <a:gd name="connsiteY9" fmla="*/ 398252 h 559418"/>
                <a:gd name="connsiteX10" fmla="*/ 510187 w 510187"/>
                <a:gd name="connsiteY10" fmla="*/ 559418 h 559418"/>
                <a:gd name="connsiteX11" fmla="*/ 0 w 510187"/>
                <a:gd name="connsiteY11" fmla="*/ 559418 h 559418"/>
                <a:gd name="connsiteX12" fmla="*/ 254964 w 510187"/>
                <a:gd name="connsiteY12" fmla="*/ 79000 h 559418"/>
                <a:gd name="connsiteX13" fmla="*/ 175836 w 510187"/>
                <a:gd name="connsiteY13" fmla="*/ 159612 h 559418"/>
                <a:gd name="connsiteX14" fmla="*/ 254964 w 510187"/>
                <a:gd name="connsiteY14" fmla="*/ 238611 h 559418"/>
                <a:gd name="connsiteX15" fmla="*/ 335706 w 510187"/>
                <a:gd name="connsiteY15" fmla="*/ 159612 h 559418"/>
                <a:gd name="connsiteX16" fmla="*/ 254964 w 510187"/>
                <a:gd name="connsiteY16" fmla="*/ 79000 h 559418"/>
                <a:gd name="connsiteX17" fmla="*/ 254964 w 510187"/>
                <a:gd name="connsiteY17" fmla="*/ 0 h 559418"/>
                <a:gd name="connsiteX18" fmla="*/ 414834 w 510187"/>
                <a:gd name="connsiteY18" fmla="*/ 159612 h 559418"/>
                <a:gd name="connsiteX19" fmla="*/ 254964 w 510187"/>
                <a:gd name="connsiteY19" fmla="*/ 478835 h 559418"/>
                <a:gd name="connsiteX20" fmla="*/ 95093 w 510187"/>
                <a:gd name="connsiteY20" fmla="*/ 159612 h 559418"/>
                <a:gd name="connsiteX21" fmla="*/ 254964 w 510187"/>
                <a:gd name="connsiteY21" fmla="*/ 0 h 55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10187" h="559418">
                  <a:moveTo>
                    <a:pt x="130776" y="398252"/>
                  </a:moveTo>
                  <a:lnTo>
                    <a:pt x="180826" y="398252"/>
                  </a:lnTo>
                  <a:cubicBezTo>
                    <a:pt x="185669" y="404699"/>
                    <a:pt x="190513" y="412757"/>
                    <a:pt x="195356" y="420815"/>
                  </a:cubicBezTo>
                  <a:lnTo>
                    <a:pt x="140463" y="420815"/>
                  </a:lnTo>
                  <a:lnTo>
                    <a:pt x="48435" y="535243"/>
                  </a:lnTo>
                  <a:lnTo>
                    <a:pt x="461752" y="535243"/>
                  </a:lnTo>
                  <a:lnTo>
                    <a:pt x="369724" y="420815"/>
                  </a:lnTo>
                  <a:lnTo>
                    <a:pt x="316445" y="420815"/>
                  </a:lnTo>
                  <a:cubicBezTo>
                    <a:pt x="319674" y="412757"/>
                    <a:pt x="324518" y="404699"/>
                    <a:pt x="329361" y="398252"/>
                  </a:cubicBezTo>
                  <a:lnTo>
                    <a:pt x="381026" y="398252"/>
                  </a:lnTo>
                  <a:lnTo>
                    <a:pt x="510187" y="559418"/>
                  </a:lnTo>
                  <a:lnTo>
                    <a:pt x="0" y="559418"/>
                  </a:lnTo>
                  <a:close/>
                  <a:moveTo>
                    <a:pt x="254964" y="79000"/>
                  </a:moveTo>
                  <a:cubicBezTo>
                    <a:pt x="211363" y="79000"/>
                    <a:pt x="175836" y="116081"/>
                    <a:pt x="175836" y="159612"/>
                  </a:cubicBezTo>
                  <a:cubicBezTo>
                    <a:pt x="175836" y="203142"/>
                    <a:pt x="211363" y="238611"/>
                    <a:pt x="254964" y="238611"/>
                  </a:cubicBezTo>
                  <a:cubicBezTo>
                    <a:pt x="300179" y="238611"/>
                    <a:pt x="335706" y="203142"/>
                    <a:pt x="335706" y="159612"/>
                  </a:cubicBezTo>
                  <a:cubicBezTo>
                    <a:pt x="335706" y="116081"/>
                    <a:pt x="300179" y="79000"/>
                    <a:pt x="254964" y="79000"/>
                  </a:cubicBezTo>
                  <a:close/>
                  <a:moveTo>
                    <a:pt x="254964" y="0"/>
                  </a:moveTo>
                  <a:cubicBezTo>
                    <a:pt x="343781" y="0"/>
                    <a:pt x="414834" y="70939"/>
                    <a:pt x="414834" y="159612"/>
                  </a:cubicBezTo>
                  <a:cubicBezTo>
                    <a:pt x="414834" y="246673"/>
                    <a:pt x="254964" y="478835"/>
                    <a:pt x="254964" y="478835"/>
                  </a:cubicBezTo>
                  <a:cubicBezTo>
                    <a:pt x="254964" y="478835"/>
                    <a:pt x="95093" y="246673"/>
                    <a:pt x="95093" y="159612"/>
                  </a:cubicBezTo>
                  <a:cubicBezTo>
                    <a:pt x="95093" y="70939"/>
                    <a:pt x="167761" y="0"/>
                    <a:pt x="254964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5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027405" y="1837257"/>
            <a:ext cx="3028626" cy="768031"/>
            <a:chOff x="3624780" y="2412339"/>
            <a:chExt cx="3028626" cy="768031"/>
          </a:xfrm>
        </p:grpSpPr>
        <p:sp>
          <p:nvSpPr>
            <p:cNvPr id="14" name="文本框 13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消毒方式多样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624780" y="2750893"/>
              <a:ext cx="3028626" cy="4294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高温、臭氧、蒸汽、紫外线、蓝光等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一应俱全、满足不同需求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027405" y="3315835"/>
            <a:ext cx="3028626" cy="766300"/>
            <a:chOff x="3624780" y="2412339"/>
            <a:chExt cx="3028626" cy="766300"/>
          </a:xfrm>
        </p:grpSpPr>
        <p:sp>
          <p:nvSpPr>
            <p:cNvPr id="17" name="文本框 16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多种操作方式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624780" y="2750893"/>
              <a:ext cx="3028626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按键、旋钮、触屏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各大品牌都有涉及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027405" y="4794413"/>
            <a:ext cx="3028626" cy="766300"/>
            <a:chOff x="3624780" y="2412339"/>
            <a:chExt cx="3028626" cy="766300"/>
          </a:xfrm>
        </p:grpSpPr>
        <p:sp>
          <p:nvSpPr>
            <p:cNvPr id="20" name="文本框 19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智能、节能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624780" y="2750893"/>
              <a:ext cx="3028626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多采用全自动技术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变频电机高效节能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77111" y="1837257"/>
            <a:ext cx="3028626" cy="766300"/>
            <a:chOff x="3624780" y="2412339"/>
            <a:chExt cx="3028626" cy="766300"/>
          </a:xfrm>
        </p:grpSpPr>
        <p:sp>
          <p:nvSpPr>
            <p:cNvPr id="23" name="文本框 22"/>
            <p:cNvSpPr txBox="1"/>
            <p:nvPr/>
          </p:nvSpPr>
          <p:spPr>
            <a:xfrm>
              <a:off x="4173877" y="2412339"/>
              <a:ext cx="2479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基本覆盖所有消费人群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624780" y="2750893"/>
              <a:ext cx="3028626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低端、中端、高端都有较多产品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产品尺寸符合家庭空间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077111" y="3315835"/>
            <a:ext cx="3028626" cy="766300"/>
            <a:chOff x="3624780" y="2412339"/>
            <a:chExt cx="3028626" cy="766300"/>
          </a:xfrm>
        </p:grpSpPr>
        <p:sp>
          <p:nvSpPr>
            <p:cNvPr id="26" name="文本框 25"/>
            <p:cNvSpPr txBox="1"/>
            <p:nvPr/>
          </p:nvSpPr>
          <p:spPr>
            <a:xfrm>
              <a:off x="451962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品牌众多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624780" y="2750893"/>
              <a:ext cx="3028626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国内：海尔、小天鹅、美的等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国外：西门子、惠而浦等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77111" y="4794413"/>
            <a:ext cx="3028626" cy="941732"/>
            <a:chOff x="3624780" y="2412339"/>
            <a:chExt cx="3028626" cy="941732"/>
          </a:xfrm>
        </p:grpSpPr>
        <p:sp>
          <p:nvSpPr>
            <p:cNvPr id="29" name="文本框 28"/>
            <p:cNvSpPr txBox="1"/>
            <p:nvPr/>
          </p:nvSpPr>
          <p:spPr>
            <a:xfrm>
              <a:off x="451962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功能齐全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624780" y="2750893"/>
              <a:ext cx="3028626" cy="60317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洗烘一体、杀菌消毒、防皱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西服、羽绒服都可清洗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 algn="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减震、静音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479725" y="239597"/>
            <a:ext cx="8330272" cy="858338"/>
            <a:chOff x="479725" y="239597"/>
            <a:chExt cx="8330272" cy="858338"/>
          </a:xfrm>
        </p:grpSpPr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29" name="文本框 128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>
              <a:off x="1478658" y="325571"/>
              <a:ext cx="7331339" cy="772364"/>
              <a:chOff x="781862" y="465271"/>
              <a:chExt cx="7331339" cy="772364"/>
            </a:xfrm>
          </p:grpSpPr>
          <p:sp>
            <p:nvSpPr>
              <p:cNvPr id="131" name="文本框 130"/>
              <p:cNvSpPr txBox="1"/>
              <p:nvPr/>
            </p:nvSpPr>
            <p:spPr>
              <a:xfrm>
                <a:off x="781862" y="465271"/>
                <a:ext cx="733133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普通家用洗衣机种类丰富、功能齐全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Ordinary household washing machines are rich in variety and function.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41" name="文本框 40"/>
          <p:cNvSpPr txBox="1"/>
          <p:nvPr/>
        </p:nvSpPr>
        <p:spPr>
          <a:xfrm>
            <a:off x="8402350" y="6012910"/>
            <a:ext cx="3028626" cy="2523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Source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：国美、苏宁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&amp;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淘宝京东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组合 126"/>
          <p:cNvGrpSpPr/>
          <p:nvPr/>
        </p:nvGrpSpPr>
        <p:grpSpPr>
          <a:xfrm>
            <a:off x="479725" y="239597"/>
            <a:ext cx="8330272" cy="858338"/>
            <a:chOff x="479725" y="239597"/>
            <a:chExt cx="8330272" cy="858338"/>
          </a:xfrm>
        </p:grpSpPr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29" name="文本框 128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>
              <a:off x="1478658" y="325571"/>
              <a:ext cx="7331339" cy="772364"/>
              <a:chOff x="781862" y="465271"/>
              <a:chExt cx="7331339" cy="772364"/>
            </a:xfrm>
          </p:grpSpPr>
          <p:sp>
            <p:nvSpPr>
              <p:cNvPr id="131" name="文本框 130"/>
              <p:cNvSpPr txBox="1"/>
              <p:nvPr/>
            </p:nvSpPr>
            <p:spPr>
              <a:xfrm>
                <a:off x="781862" y="465271"/>
                <a:ext cx="7331339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Washing machine market trends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Ordinary household washing machines are rich in variety and function.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2" name="图示 1"/>
          <p:cNvGraphicFramePr/>
          <p:nvPr/>
        </p:nvGraphicFramePr>
        <p:xfrm>
          <a:off x="1263866" y="1262178"/>
          <a:ext cx="995970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/>
        </p:nvGraphicFramePr>
        <p:xfrm>
          <a:off x="1503380" y="719634"/>
          <a:ext cx="918464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内衣清洗机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Underwear cleaning machine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60" name="图表 59"/>
          <p:cNvGraphicFramePr/>
          <p:nvPr/>
        </p:nvGraphicFramePr>
        <p:xfrm>
          <a:off x="1222644" y="719666"/>
          <a:ext cx="9490697" cy="6138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1" name="文本框 60"/>
          <p:cNvSpPr txBox="1"/>
          <p:nvPr/>
        </p:nvSpPr>
        <p:spPr>
          <a:xfrm>
            <a:off x="8545624" y="6138334"/>
            <a:ext cx="3028626" cy="2540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Source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：淘宝、京东等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6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6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6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0" grpId="0">
        <p:bldSub>
          <a:bldChart bld="series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用户调查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User research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7848433" cy="846253"/>
            <a:chOff x="479725" y="239597"/>
            <a:chExt cx="7848433" cy="846253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478659" y="325571"/>
              <a:ext cx="68494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大学生消费能力强</a:t>
              </a:r>
              <a:endParaRPr lang="zh-CN" altLang="en-US" sz="3200" b="1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518335" y="848757"/>
            <a:ext cx="32816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College students have strong consumption ability.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687047" y="1085850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8545624" y="6138334"/>
            <a:ext cx="3028626" cy="2540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Source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：事实说调查，腾讯问卷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7848433" cy="846253"/>
            <a:chOff x="479725" y="239597"/>
            <a:chExt cx="7848433" cy="846253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478659" y="325571"/>
              <a:ext cx="68494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用户数量估计</a:t>
              </a:r>
              <a:endParaRPr lang="zh-CN" altLang="en-US" sz="3200" b="1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518335" y="848757"/>
            <a:ext cx="222368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The number of users is estimated.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14" name="图表 13"/>
          <p:cNvGraphicFramePr/>
          <p:nvPr/>
        </p:nvGraphicFramePr>
        <p:xfrm>
          <a:off x="2782871" y="1286732"/>
          <a:ext cx="6626257" cy="4020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7848433" cy="858338"/>
            <a:chOff x="479725" y="239597"/>
            <a:chExt cx="7848433" cy="858338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1478658" y="325571"/>
              <a:ext cx="6849500" cy="772364"/>
              <a:chOff x="781862" y="465271"/>
              <a:chExt cx="6849500" cy="772364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781863" y="465271"/>
                <a:ext cx="68494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大学生市场空缺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University student market vacancy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3074" name="Picture 2" descr="Users by age &#10;50.0 &#10;40.0 &#10;- 30.0 &#10;= 20.0 &#10;18-24 years &#10;25-34 years &#10;Source: Statista Global Consumer Survey. January 2016 &#10;Users by income &#10;28.8% &#10;35-44 years &#10;Users by gender &#10;20.4% &#10;45-54 years &#10;55-64 years &#10;Info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996" y="1201769"/>
            <a:ext cx="9426898" cy="521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7848433" cy="846253"/>
            <a:chOff x="479725" y="239597"/>
            <a:chExt cx="7848433" cy="846253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478659" y="325571"/>
              <a:ext cx="68494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大学生消费心理与习惯</a:t>
              </a:r>
              <a:endParaRPr lang="zh-CN" altLang="en-US" sz="3200" b="1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518335" y="848757"/>
            <a:ext cx="35012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College students' consumption psychology and habit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545624" y="6138334"/>
            <a:ext cx="3028626" cy="2540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Source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：中国知网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graphicFrame>
        <p:nvGraphicFramePr>
          <p:cNvPr id="14" name="图表 13"/>
          <p:cNvGraphicFramePr/>
          <p:nvPr/>
        </p:nvGraphicFramePr>
        <p:xfrm>
          <a:off x="762923" y="1641795"/>
          <a:ext cx="5312585" cy="406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5" name="图表 14"/>
          <p:cNvGraphicFramePr/>
          <p:nvPr/>
        </p:nvGraphicFramePr>
        <p:xfrm>
          <a:off x="6202560" y="1618164"/>
          <a:ext cx="5371690" cy="4091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5476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课题背景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Feedback and summary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6683166" cy="858338"/>
            <a:chOff x="479725" y="239597"/>
            <a:chExt cx="6683166" cy="858338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1478658" y="325571"/>
              <a:ext cx="5684233" cy="772364"/>
              <a:chOff x="781862" y="465271"/>
              <a:chExt cx="5684233" cy="772364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781863" y="465271"/>
                <a:ext cx="568423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用户对于清洗内衣方面的想法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Users' thoughts on washing underwear.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2078342" y="1704613"/>
          <a:ext cx="8128000" cy="29667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特征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效用（*</a:t>
                      </a:r>
                      <a:r>
                        <a:rPr lang="en-US" altLang="zh-CN" dirty="0"/>
                        <a:t>10^-2</a:t>
                      </a:r>
                      <a:r>
                        <a:rPr lang="zh-CN" altLang="en-US" dirty="0"/>
                        <a:t>）</a:t>
                      </a:r>
                      <a:endParaRPr lang="zh-CN" alt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特征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效用（*</a:t>
                      </a:r>
                      <a:r>
                        <a:rPr lang="en-US" altLang="zh-CN" dirty="0"/>
                        <a:t>10^-2</a:t>
                      </a:r>
                      <a:r>
                        <a:rPr lang="zh-CN" altLang="en-US" dirty="0"/>
                        <a:t>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无特殊处理</a:t>
                      </a:r>
                      <a:endParaRPr lang="zh-CN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-120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1Y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无异物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-59</a:t>
                      </a:r>
                      <a:endParaRPr lang="zh-CN" alt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无细菌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-5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￥</a:t>
                      </a:r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一个电饭煲大小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68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￥</a:t>
                      </a:r>
                      <a:r>
                        <a:rPr lang="en-US" altLang="zh-CN" dirty="0"/>
                        <a:t>400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半个单门冰箱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-2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￥</a:t>
                      </a:r>
                      <a:r>
                        <a:rPr lang="en-US" altLang="zh-CN" dirty="0"/>
                        <a:t>1000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正常洗衣机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混洗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分开清洗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矩形: 圆角 13"/>
          <p:cNvSpPr/>
          <p:nvPr/>
        </p:nvSpPr>
        <p:spPr>
          <a:xfrm>
            <a:off x="2078342" y="2046823"/>
            <a:ext cx="3835904" cy="11614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6187632" y="3187973"/>
            <a:ext cx="4018710" cy="109825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429552" y="5569918"/>
            <a:ext cx="9332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/>
              <a:t>用户更关心清洁程度与尺寸</a:t>
            </a:r>
            <a:endParaRPr lang="en-US" altLang="zh-CN" sz="3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文本框 63"/>
          <p:cNvSpPr txBox="1"/>
          <p:nvPr/>
        </p:nvSpPr>
        <p:spPr>
          <a:xfrm>
            <a:off x="1478762" y="5819527"/>
            <a:ext cx="93328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40% of users want to change the way they clean and free their hands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6" name="图表 65"/>
          <p:cNvGraphicFramePr/>
          <p:nvPr/>
        </p:nvGraphicFramePr>
        <p:xfrm>
          <a:off x="704084" y="1305582"/>
          <a:ext cx="5227235" cy="3887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479725" y="239597"/>
            <a:ext cx="9135188" cy="1162299"/>
            <a:chOff x="479725" y="239597"/>
            <a:chExt cx="9135188" cy="116229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78658" y="325571"/>
              <a:ext cx="8136255" cy="1076325"/>
              <a:chOff x="781862" y="465271"/>
              <a:chExt cx="8136255" cy="1076325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781862" y="465271"/>
                <a:ext cx="8136255" cy="1076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Users' thoughts on washing underwear.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  <a:p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Users' thoughts on washing underwear.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12" name="图表 11"/>
          <p:cNvGraphicFramePr/>
          <p:nvPr/>
        </p:nvGraphicFramePr>
        <p:xfrm>
          <a:off x="6099175" y="1305560"/>
          <a:ext cx="5226685" cy="4147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701165" y="5614670"/>
            <a:ext cx="8587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Users generally wash underwear less frequently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which is not conducive to personal health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-200025" y="239395"/>
          <a:ext cx="10351770" cy="5794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479725" y="239597"/>
            <a:ext cx="9135188" cy="1162299"/>
            <a:chOff x="479725" y="239597"/>
            <a:chExt cx="9135188" cy="116229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78658" y="325571"/>
              <a:ext cx="8136255" cy="1076325"/>
              <a:chOff x="781862" y="465271"/>
              <a:chExt cx="8136255" cy="1076325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781862" y="465271"/>
                <a:ext cx="8136255" cy="1076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Users' thoughts on washing underwear.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  <a:p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Users' thoughts on washing underwear.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479725" y="239597"/>
            <a:ext cx="6683166" cy="858338"/>
            <a:chOff x="479725" y="239597"/>
            <a:chExt cx="6683166" cy="858338"/>
          </a:xfrm>
        </p:grpSpPr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4" name="文本框 53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1478658" y="325571"/>
              <a:ext cx="5684233" cy="772364"/>
              <a:chOff x="781862" y="465271"/>
              <a:chExt cx="5684233" cy="772364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781863" y="465271"/>
                <a:ext cx="568423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用户生活方式引导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Users‘ lifestyle guidance.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0" name="矩形 9"/>
          <p:cNvSpPr/>
          <p:nvPr/>
        </p:nvSpPr>
        <p:spPr>
          <a:xfrm>
            <a:off x="1502435" y="1991550"/>
            <a:ext cx="91871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每日清洗内衣内裤的生活概念</a:t>
            </a:r>
            <a:endParaRPr lang="zh-CN" altLang="en-U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40603" y="3996084"/>
            <a:ext cx="6391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对于贴身内衣清洗的重视程度缺失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对内衣内裤清洗的不卫生及相关常识的缺失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市场空缺较大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产品设计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Product design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4.1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4" y="462668"/>
              <a:ext cx="7048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PRE</a:t>
              </a:r>
              <a:endParaRPr lang="zh-CN" alt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设计定位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Design Orientation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304" y="1097935"/>
            <a:ext cx="7785163" cy="5244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1987748" y="1943636"/>
            <a:ext cx="2133781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创新是时代的潮流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01667" y="5103702"/>
            <a:ext cx="213378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用户需要内衣清洗机来帮助他们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513094" y="5318479"/>
            <a:ext cx="213378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用户希望洗衣机更小巧、更干净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752556" y="1954155"/>
            <a:ext cx="213378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市场上缺少宿舍用内衣清洗机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312170" y="5296935"/>
            <a:ext cx="2133781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每日清洁内衣内裤的观念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  <a:p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739295" y="1891314"/>
            <a:ext cx="2133781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用户群体庞大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099522" y="2388298"/>
            <a:ext cx="8051822" cy="3544910"/>
            <a:chOff x="2099522" y="2388298"/>
            <a:chExt cx="8051822" cy="3544910"/>
          </a:xfrm>
        </p:grpSpPr>
        <p:sp>
          <p:nvSpPr>
            <p:cNvPr id="186" name="任意多边形 185"/>
            <p:cNvSpPr/>
            <p:nvPr/>
          </p:nvSpPr>
          <p:spPr>
            <a:xfrm>
              <a:off x="4013693" y="3268841"/>
              <a:ext cx="900526" cy="900526"/>
            </a:xfrm>
            <a:custGeom>
              <a:avLst/>
              <a:gdLst/>
              <a:ahLst/>
              <a:cxnLst/>
              <a:rect l="0" t="0" r="0" b="0"/>
              <a:pathLst>
                <a:path w="731286" h="731286">
                  <a:moveTo>
                    <a:pt x="0" y="365643"/>
                  </a:moveTo>
                  <a:cubicBezTo>
                    <a:pt x="0" y="163704"/>
                    <a:pt x="163704" y="0"/>
                    <a:pt x="365643" y="0"/>
                  </a:cubicBezTo>
                  <a:cubicBezTo>
                    <a:pt x="567582" y="0"/>
                    <a:pt x="731286" y="163704"/>
                    <a:pt x="731286" y="365643"/>
                  </a:cubicBezTo>
                  <a:cubicBezTo>
                    <a:pt x="731286" y="567582"/>
                    <a:pt x="567582" y="731286"/>
                    <a:pt x="365643" y="731286"/>
                  </a:cubicBezTo>
                  <a:cubicBezTo>
                    <a:pt x="163704" y="731286"/>
                    <a:pt x="0" y="567582"/>
                    <a:pt x="0" y="365643"/>
                  </a:cubicBezTo>
                  <a:close/>
                </a:path>
              </a:pathLst>
            </a:custGeom>
            <a:blipFill>
              <a:blip r:embed="rId1"/>
              <a:srcRect/>
              <a:stretch>
                <a:fillRect l="-25382" r="-24676"/>
              </a:stretch>
            </a:blipFill>
            <a:ln w="7600" cap="flat">
              <a:noFill/>
              <a:bevel/>
            </a:ln>
          </p:spPr>
        </p:sp>
        <p:sp>
          <p:nvSpPr>
            <p:cNvPr id="192" name="任意多边形 191"/>
            <p:cNvSpPr/>
            <p:nvPr/>
          </p:nvSpPr>
          <p:spPr>
            <a:xfrm>
              <a:off x="3870859" y="3126008"/>
              <a:ext cx="1186197" cy="1186198"/>
            </a:xfrm>
            <a:custGeom>
              <a:avLst/>
              <a:gdLst/>
              <a:ahLst/>
              <a:cxnLst/>
              <a:rect l="0" t="0" r="0" b="0"/>
              <a:pathLst>
                <a:path w="963270" h="963270">
                  <a:moveTo>
                    <a:pt x="0" y="481633"/>
                  </a:moveTo>
                  <a:cubicBezTo>
                    <a:pt x="0" y="215635"/>
                    <a:pt x="215635" y="0"/>
                    <a:pt x="481633" y="0"/>
                  </a:cubicBezTo>
                  <a:cubicBezTo>
                    <a:pt x="747632" y="0"/>
                    <a:pt x="963270" y="215635"/>
                    <a:pt x="963270" y="481633"/>
                  </a:cubicBezTo>
                  <a:cubicBezTo>
                    <a:pt x="963270" y="747632"/>
                    <a:pt x="747632" y="963270"/>
                    <a:pt x="481633" y="963270"/>
                  </a:cubicBezTo>
                  <a:cubicBezTo>
                    <a:pt x="215635" y="963270"/>
                    <a:pt x="0" y="747632"/>
                    <a:pt x="0" y="481633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273" name="任意多边形 272"/>
            <p:cNvSpPr/>
            <p:nvPr/>
          </p:nvSpPr>
          <p:spPr>
            <a:xfrm>
              <a:off x="4094129" y="2388298"/>
              <a:ext cx="538756" cy="761835"/>
            </a:xfrm>
            <a:custGeom>
              <a:avLst/>
              <a:gdLst/>
              <a:ahLst/>
              <a:cxnLst/>
              <a:rect l="0" t="0" r="0" b="0"/>
              <a:pathLst>
                <a:path w="437505" h="618660">
                  <a:moveTo>
                    <a:pt x="437505" y="617910"/>
                  </a:moveTo>
                  <a:cubicBezTo>
                    <a:pt x="425703" y="324064"/>
                    <a:pt x="296410" y="148065"/>
                    <a:pt x="98979" y="49479"/>
                  </a:cubicBezTo>
                  <a:lnTo>
                    <a:pt x="215631" y="0"/>
                  </a:lnTo>
                  <a:lnTo>
                    <a:pt x="0" y="8661"/>
                  </a:lnTo>
                  <a:lnTo>
                    <a:pt x="118098" y="180048"/>
                  </a:lnTo>
                  <a:lnTo>
                    <a:pt x="92452" y="69385"/>
                  </a:lnTo>
                  <a:cubicBezTo>
                    <a:pt x="345276" y="184729"/>
                    <a:pt x="418799" y="431633"/>
                    <a:pt x="418828" y="618660"/>
                  </a:cubicBezTo>
                  <a:lnTo>
                    <a:pt x="437505" y="61791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188" name="任意多边形 187"/>
            <p:cNvSpPr/>
            <p:nvPr/>
          </p:nvSpPr>
          <p:spPr>
            <a:xfrm>
              <a:off x="5864761" y="3086072"/>
              <a:ext cx="865434" cy="865434"/>
            </a:xfrm>
            <a:custGeom>
              <a:avLst/>
              <a:gdLst/>
              <a:ahLst/>
              <a:cxnLst/>
              <a:rect l="0" t="0" r="0" b="0"/>
              <a:pathLst>
                <a:path w="702789" h="702789">
                  <a:moveTo>
                    <a:pt x="0" y="351394"/>
                  </a:moveTo>
                  <a:cubicBezTo>
                    <a:pt x="0" y="157325"/>
                    <a:pt x="157325" y="0"/>
                    <a:pt x="351394" y="0"/>
                  </a:cubicBezTo>
                  <a:cubicBezTo>
                    <a:pt x="545464" y="0"/>
                    <a:pt x="702789" y="157325"/>
                    <a:pt x="702789" y="351394"/>
                  </a:cubicBezTo>
                  <a:cubicBezTo>
                    <a:pt x="702789" y="545464"/>
                    <a:pt x="545464" y="702789"/>
                    <a:pt x="351394" y="702789"/>
                  </a:cubicBezTo>
                  <a:cubicBezTo>
                    <a:pt x="157325" y="702789"/>
                    <a:pt x="0" y="545464"/>
                    <a:pt x="0" y="351394"/>
                  </a:cubicBezTo>
                  <a:close/>
                </a:path>
              </a:pathLst>
            </a:custGeom>
            <a:blipFill>
              <a:blip r:embed="rId2"/>
              <a:srcRect/>
              <a:stretch>
                <a:fillRect l="-25665" r="-24923"/>
              </a:stretch>
            </a:blipFill>
            <a:ln w="7600" cap="flat">
              <a:noFill/>
              <a:bevel/>
            </a:ln>
          </p:spPr>
        </p:sp>
        <p:sp>
          <p:nvSpPr>
            <p:cNvPr id="194" name="任意多边形 193"/>
            <p:cNvSpPr/>
            <p:nvPr/>
          </p:nvSpPr>
          <p:spPr>
            <a:xfrm>
              <a:off x="5717045" y="2938357"/>
              <a:ext cx="1160862" cy="1160862"/>
            </a:xfrm>
            <a:custGeom>
              <a:avLst/>
              <a:gdLst/>
              <a:ahLst/>
              <a:cxnLst/>
              <a:rect l="0" t="0" r="0" b="0"/>
              <a:pathLst>
                <a:path w="942696" h="942696">
                  <a:moveTo>
                    <a:pt x="0" y="471349"/>
                  </a:moveTo>
                  <a:cubicBezTo>
                    <a:pt x="0" y="211031"/>
                    <a:pt x="211031" y="0"/>
                    <a:pt x="471349" y="0"/>
                  </a:cubicBezTo>
                  <a:cubicBezTo>
                    <a:pt x="731668" y="0"/>
                    <a:pt x="942696" y="211031"/>
                    <a:pt x="942696" y="471349"/>
                  </a:cubicBezTo>
                  <a:cubicBezTo>
                    <a:pt x="942696" y="731668"/>
                    <a:pt x="731668" y="942696"/>
                    <a:pt x="471349" y="942696"/>
                  </a:cubicBezTo>
                  <a:cubicBezTo>
                    <a:pt x="211031" y="942696"/>
                    <a:pt x="0" y="731668"/>
                    <a:pt x="0" y="471349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275" name="任意多边形 274"/>
            <p:cNvSpPr/>
            <p:nvPr/>
          </p:nvSpPr>
          <p:spPr>
            <a:xfrm rot="19800000" flipH="1">
              <a:off x="6708006" y="2836705"/>
              <a:ext cx="773753" cy="510677"/>
            </a:xfrm>
            <a:custGeom>
              <a:avLst/>
              <a:gdLst/>
              <a:ahLst/>
              <a:cxnLst/>
              <a:rect l="0" t="0" r="0" b="0"/>
              <a:pathLst>
                <a:path w="628338" h="414703">
                  <a:moveTo>
                    <a:pt x="628338" y="414703"/>
                  </a:moveTo>
                  <a:cubicBezTo>
                    <a:pt x="333306" y="414703"/>
                    <a:pt x="151675" y="291985"/>
                    <a:pt x="44902" y="97733"/>
                  </a:cubicBezTo>
                  <a:lnTo>
                    <a:pt x="0" y="216852"/>
                  </a:lnTo>
                  <a:lnTo>
                    <a:pt x="0" y="0"/>
                  </a:lnTo>
                  <a:lnTo>
                    <a:pt x="176557" y="111664"/>
                  </a:lnTo>
                  <a:lnTo>
                    <a:pt x="64593" y="90376"/>
                  </a:lnTo>
                  <a:cubicBezTo>
                    <a:pt x="190397" y="339570"/>
                    <a:pt x="440858" y="403433"/>
                    <a:pt x="628338" y="395920"/>
                  </a:cubicBezTo>
                  <a:lnTo>
                    <a:pt x="628338" y="41470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189" name="任意多边形 188"/>
            <p:cNvSpPr/>
            <p:nvPr/>
          </p:nvSpPr>
          <p:spPr>
            <a:xfrm>
              <a:off x="6594374" y="4112653"/>
              <a:ext cx="1125794" cy="1125794"/>
            </a:xfrm>
            <a:custGeom>
              <a:avLst/>
              <a:gdLst/>
              <a:ahLst/>
              <a:cxnLst/>
              <a:rect l="0" t="0" r="0" b="0"/>
              <a:pathLst>
                <a:path w="914219" h="914219">
                  <a:moveTo>
                    <a:pt x="0" y="457108"/>
                  </a:moveTo>
                  <a:cubicBezTo>
                    <a:pt x="0" y="204654"/>
                    <a:pt x="204654" y="0"/>
                    <a:pt x="457108" y="0"/>
                  </a:cubicBezTo>
                  <a:cubicBezTo>
                    <a:pt x="709562" y="0"/>
                    <a:pt x="914219" y="204654"/>
                    <a:pt x="914219" y="457108"/>
                  </a:cubicBezTo>
                  <a:cubicBezTo>
                    <a:pt x="914219" y="709562"/>
                    <a:pt x="709562" y="914219"/>
                    <a:pt x="457108" y="914219"/>
                  </a:cubicBezTo>
                  <a:cubicBezTo>
                    <a:pt x="204654" y="914219"/>
                    <a:pt x="0" y="709562"/>
                    <a:pt x="0" y="457108"/>
                  </a:cubicBezTo>
                  <a:close/>
                </a:path>
              </a:pathLst>
            </a:custGeom>
            <a:blipFill>
              <a:blip r:embed="rId3"/>
              <a:srcRect/>
              <a:stretch>
                <a:fillRect l="-25579" r="-25009"/>
              </a:stretch>
            </a:blipFill>
            <a:ln w="7600" cap="flat">
              <a:noFill/>
              <a:bevel/>
            </a:ln>
          </p:spPr>
        </p:sp>
        <p:sp>
          <p:nvSpPr>
            <p:cNvPr id="195" name="任意多边形 194"/>
            <p:cNvSpPr/>
            <p:nvPr/>
          </p:nvSpPr>
          <p:spPr>
            <a:xfrm>
              <a:off x="6428200" y="3946480"/>
              <a:ext cx="1458137" cy="1458137"/>
            </a:xfrm>
            <a:custGeom>
              <a:avLst/>
              <a:gdLst/>
              <a:ahLst/>
              <a:cxnLst/>
              <a:rect l="0" t="0" r="0" b="0"/>
              <a:pathLst>
                <a:path w="1184103" h="1184103">
                  <a:moveTo>
                    <a:pt x="0" y="592051"/>
                  </a:moveTo>
                  <a:cubicBezTo>
                    <a:pt x="0" y="265071"/>
                    <a:pt x="265071" y="0"/>
                    <a:pt x="592051" y="0"/>
                  </a:cubicBezTo>
                  <a:cubicBezTo>
                    <a:pt x="919030" y="0"/>
                    <a:pt x="1184103" y="265071"/>
                    <a:pt x="1184103" y="592051"/>
                  </a:cubicBezTo>
                  <a:cubicBezTo>
                    <a:pt x="1184103" y="919030"/>
                    <a:pt x="919030" y="1184103"/>
                    <a:pt x="592051" y="1184103"/>
                  </a:cubicBezTo>
                  <a:cubicBezTo>
                    <a:pt x="265071" y="1184103"/>
                    <a:pt x="0" y="919030"/>
                    <a:pt x="0" y="592051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276" name="任意多边形 275"/>
            <p:cNvSpPr/>
            <p:nvPr/>
          </p:nvSpPr>
          <p:spPr>
            <a:xfrm>
              <a:off x="7337845" y="5373373"/>
              <a:ext cx="829136" cy="559835"/>
            </a:xfrm>
            <a:custGeom>
              <a:avLst/>
              <a:gdLst/>
              <a:ahLst/>
              <a:cxnLst/>
              <a:rect l="0" t="0" r="0" b="0"/>
              <a:pathLst>
                <a:path w="673313" h="454623">
                  <a:moveTo>
                    <a:pt x="0" y="9392"/>
                  </a:moveTo>
                  <a:cubicBezTo>
                    <a:pt x="147516" y="264897"/>
                    <a:pt x="344608" y="360835"/>
                    <a:pt x="566222" y="356177"/>
                  </a:cubicBezTo>
                  <a:lnTo>
                    <a:pt x="485515" y="454623"/>
                  </a:lnTo>
                  <a:lnTo>
                    <a:pt x="673313" y="346197"/>
                  </a:lnTo>
                  <a:lnTo>
                    <a:pt x="488330" y="249126"/>
                  </a:lnTo>
                  <a:lnTo>
                    <a:pt x="562748" y="335446"/>
                  </a:lnTo>
                  <a:cubicBezTo>
                    <a:pt x="284039" y="351093"/>
                    <a:pt x="103501" y="166119"/>
                    <a:pt x="16267" y="0"/>
                  </a:cubicBezTo>
                  <a:lnTo>
                    <a:pt x="0" y="939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190" name="任意多边形 189"/>
            <p:cNvSpPr/>
            <p:nvPr/>
          </p:nvSpPr>
          <p:spPr>
            <a:xfrm>
              <a:off x="7935737" y="3046000"/>
              <a:ext cx="1346196" cy="1346196"/>
            </a:xfrm>
            <a:custGeom>
              <a:avLst/>
              <a:gdLst/>
              <a:ahLst/>
              <a:cxnLst/>
              <a:rect l="0" t="0" r="0" b="0"/>
              <a:pathLst>
                <a:path w="1093199" h="1093199">
                  <a:moveTo>
                    <a:pt x="0" y="546600"/>
                  </a:moveTo>
                  <a:cubicBezTo>
                    <a:pt x="0" y="244722"/>
                    <a:pt x="244722" y="0"/>
                    <a:pt x="546600" y="0"/>
                  </a:cubicBezTo>
                  <a:cubicBezTo>
                    <a:pt x="848479" y="0"/>
                    <a:pt x="1093199" y="244722"/>
                    <a:pt x="1093199" y="546600"/>
                  </a:cubicBezTo>
                  <a:cubicBezTo>
                    <a:pt x="1093199" y="848479"/>
                    <a:pt x="848479" y="1093199"/>
                    <a:pt x="546600" y="1093199"/>
                  </a:cubicBezTo>
                  <a:cubicBezTo>
                    <a:pt x="244722" y="1093199"/>
                    <a:pt x="0" y="848479"/>
                    <a:pt x="0" y="546600"/>
                  </a:cubicBezTo>
                  <a:close/>
                </a:path>
              </a:pathLst>
            </a:custGeom>
            <a:blipFill>
              <a:blip r:embed="rId4"/>
              <a:srcRect/>
              <a:stretch>
                <a:fillRect l="-25265" r="-24793"/>
              </a:stretch>
            </a:blipFill>
            <a:ln w="7600" cap="flat">
              <a:noFill/>
              <a:bevel/>
            </a:ln>
          </p:spPr>
        </p:sp>
        <p:sp>
          <p:nvSpPr>
            <p:cNvPr id="196" name="任意多边形 195"/>
            <p:cNvSpPr/>
            <p:nvPr/>
          </p:nvSpPr>
          <p:spPr>
            <a:xfrm>
              <a:off x="7744703" y="2854966"/>
              <a:ext cx="1728262" cy="1728262"/>
            </a:xfrm>
            <a:custGeom>
              <a:avLst/>
              <a:gdLst/>
              <a:ahLst/>
              <a:cxnLst/>
              <a:rect l="0" t="0" r="0" b="0"/>
              <a:pathLst>
                <a:path w="1403462" h="1403462">
                  <a:moveTo>
                    <a:pt x="0" y="701732"/>
                  </a:moveTo>
                  <a:cubicBezTo>
                    <a:pt x="0" y="314176"/>
                    <a:pt x="314176" y="0"/>
                    <a:pt x="701732" y="0"/>
                  </a:cubicBezTo>
                  <a:cubicBezTo>
                    <a:pt x="1089285" y="0"/>
                    <a:pt x="1403462" y="314176"/>
                    <a:pt x="1403462" y="701732"/>
                  </a:cubicBezTo>
                  <a:cubicBezTo>
                    <a:pt x="1403462" y="1089285"/>
                    <a:pt x="1089285" y="1403462"/>
                    <a:pt x="701732" y="1403462"/>
                  </a:cubicBezTo>
                  <a:cubicBezTo>
                    <a:pt x="314176" y="1403462"/>
                    <a:pt x="0" y="1089285"/>
                    <a:pt x="0" y="701732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277" name="任意多边形 276"/>
            <p:cNvSpPr/>
            <p:nvPr/>
          </p:nvSpPr>
          <p:spPr>
            <a:xfrm>
              <a:off x="9461029" y="2887360"/>
              <a:ext cx="690315" cy="693544"/>
            </a:xfrm>
            <a:custGeom>
              <a:avLst/>
              <a:gdLst/>
              <a:ahLst/>
              <a:cxnLst/>
              <a:rect l="0" t="0" r="0" b="0"/>
              <a:pathLst>
                <a:path w="560581" h="563203">
                  <a:moveTo>
                    <a:pt x="4861" y="563203"/>
                  </a:moveTo>
                  <a:cubicBezTo>
                    <a:pt x="289840" y="486843"/>
                    <a:pt x="433520" y="321295"/>
                    <a:pt x="486379" y="106025"/>
                  </a:cubicBezTo>
                  <a:lnTo>
                    <a:pt x="560581" y="209464"/>
                  </a:lnTo>
                  <a:lnTo>
                    <a:pt x="504455" y="0"/>
                  </a:lnTo>
                  <a:lnTo>
                    <a:pt x="362816" y="153556"/>
                  </a:lnTo>
                  <a:lnTo>
                    <a:pt x="465454" y="104015"/>
                  </a:lnTo>
                  <a:cubicBezTo>
                    <a:pt x="408435" y="377281"/>
                    <a:pt x="183037" y="503793"/>
                    <a:pt x="0" y="545059"/>
                  </a:cubicBezTo>
                  <a:lnTo>
                    <a:pt x="4861" y="56320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264" name="任意多边形 263"/>
            <p:cNvSpPr/>
            <p:nvPr/>
          </p:nvSpPr>
          <p:spPr>
            <a:xfrm>
              <a:off x="2099522" y="4487454"/>
              <a:ext cx="773754" cy="510678"/>
            </a:xfrm>
            <a:custGeom>
              <a:avLst/>
              <a:gdLst/>
              <a:ahLst/>
              <a:cxnLst/>
              <a:rect l="0" t="0" r="0" b="0"/>
              <a:pathLst>
                <a:path w="628339" h="414704">
                  <a:moveTo>
                    <a:pt x="628339" y="0"/>
                  </a:moveTo>
                  <a:cubicBezTo>
                    <a:pt x="333306" y="0"/>
                    <a:pt x="151676" y="122719"/>
                    <a:pt x="44902" y="316971"/>
                  </a:cubicBezTo>
                  <a:lnTo>
                    <a:pt x="0" y="197852"/>
                  </a:lnTo>
                  <a:lnTo>
                    <a:pt x="0" y="414704"/>
                  </a:lnTo>
                  <a:lnTo>
                    <a:pt x="176557" y="303040"/>
                  </a:lnTo>
                  <a:lnTo>
                    <a:pt x="64593" y="324328"/>
                  </a:lnTo>
                  <a:cubicBezTo>
                    <a:pt x="190397" y="75134"/>
                    <a:pt x="440859" y="11270"/>
                    <a:pt x="628339" y="18783"/>
                  </a:cubicBezTo>
                  <a:lnTo>
                    <a:pt x="62833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191" name="任意多边形 190"/>
            <p:cNvSpPr/>
            <p:nvPr/>
          </p:nvSpPr>
          <p:spPr>
            <a:xfrm>
              <a:off x="2847037" y="3819669"/>
              <a:ext cx="1062520" cy="1062520"/>
            </a:xfrm>
            <a:custGeom>
              <a:avLst/>
              <a:gdLst/>
              <a:ahLst/>
              <a:cxnLst/>
              <a:rect l="0" t="0" r="0" b="0"/>
              <a:pathLst>
                <a:path w="862836" h="862836">
                  <a:moveTo>
                    <a:pt x="0" y="431418"/>
                  </a:moveTo>
                  <a:cubicBezTo>
                    <a:pt x="0" y="193152"/>
                    <a:pt x="193152" y="0"/>
                    <a:pt x="431418" y="0"/>
                  </a:cubicBezTo>
                  <a:cubicBezTo>
                    <a:pt x="669683" y="0"/>
                    <a:pt x="862836" y="193152"/>
                    <a:pt x="862836" y="431418"/>
                  </a:cubicBezTo>
                  <a:cubicBezTo>
                    <a:pt x="862836" y="669683"/>
                    <a:pt x="669683" y="862836"/>
                    <a:pt x="431418" y="862836"/>
                  </a:cubicBezTo>
                  <a:cubicBezTo>
                    <a:pt x="193152" y="862836"/>
                    <a:pt x="0" y="669683"/>
                    <a:pt x="0" y="431418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185" name="任意多边形 184"/>
            <p:cNvSpPr/>
            <p:nvPr/>
          </p:nvSpPr>
          <p:spPr>
            <a:xfrm>
              <a:off x="2989215" y="3961848"/>
              <a:ext cx="778162" cy="778162"/>
            </a:xfrm>
            <a:custGeom>
              <a:avLst/>
              <a:gdLst/>
              <a:ahLst/>
              <a:cxnLst/>
              <a:rect l="0" t="0" r="0" b="0"/>
              <a:pathLst>
                <a:path w="631919" h="631919">
                  <a:moveTo>
                    <a:pt x="0" y="315959"/>
                  </a:moveTo>
                  <a:cubicBezTo>
                    <a:pt x="0" y="141460"/>
                    <a:pt x="141460" y="0"/>
                    <a:pt x="315959" y="0"/>
                  </a:cubicBezTo>
                  <a:cubicBezTo>
                    <a:pt x="490459" y="0"/>
                    <a:pt x="631919" y="141460"/>
                    <a:pt x="631919" y="315959"/>
                  </a:cubicBezTo>
                  <a:cubicBezTo>
                    <a:pt x="631919" y="490459"/>
                    <a:pt x="490459" y="631919"/>
                    <a:pt x="315959" y="631919"/>
                  </a:cubicBezTo>
                  <a:cubicBezTo>
                    <a:pt x="141460" y="631919"/>
                    <a:pt x="0" y="490459"/>
                    <a:pt x="0" y="315959"/>
                  </a:cubicBezTo>
                  <a:close/>
                </a:path>
              </a:pathLst>
            </a:custGeom>
            <a:blipFill>
              <a:blip r:embed="rId5"/>
              <a:srcRect/>
              <a:stretch>
                <a:fillRect l="-25439" r="-24620"/>
              </a:stretch>
            </a:blipFill>
            <a:ln w="7600" cap="flat">
              <a:noFill/>
              <a:bevel/>
            </a:ln>
          </p:spPr>
        </p:sp>
        <p:sp>
          <p:nvSpPr>
            <p:cNvPr id="187" name="任意多边形 186"/>
            <p:cNvSpPr/>
            <p:nvPr/>
          </p:nvSpPr>
          <p:spPr>
            <a:xfrm>
              <a:off x="5102637" y="4128117"/>
              <a:ext cx="790311" cy="790311"/>
            </a:xfrm>
            <a:custGeom>
              <a:avLst/>
              <a:gdLst/>
              <a:ahLst/>
              <a:cxnLst/>
              <a:rect l="0" t="0" r="0" b="0"/>
              <a:pathLst>
                <a:path w="641784" h="641784">
                  <a:moveTo>
                    <a:pt x="0" y="320893"/>
                  </a:moveTo>
                  <a:cubicBezTo>
                    <a:pt x="0" y="143669"/>
                    <a:pt x="143669" y="0"/>
                    <a:pt x="320893" y="0"/>
                  </a:cubicBezTo>
                  <a:cubicBezTo>
                    <a:pt x="498116" y="0"/>
                    <a:pt x="641784" y="143669"/>
                    <a:pt x="641784" y="320893"/>
                  </a:cubicBezTo>
                  <a:cubicBezTo>
                    <a:pt x="641784" y="498116"/>
                    <a:pt x="498116" y="641784"/>
                    <a:pt x="320893" y="641784"/>
                  </a:cubicBezTo>
                  <a:cubicBezTo>
                    <a:pt x="143669" y="641784"/>
                    <a:pt x="0" y="498116"/>
                    <a:pt x="0" y="320893"/>
                  </a:cubicBezTo>
                  <a:close/>
                </a:path>
              </a:pathLst>
            </a:custGeom>
            <a:noFill/>
            <a:ln w="70933" cap="flat">
              <a:solidFill>
                <a:schemeClr val="accent1"/>
              </a:solidFill>
              <a:bevel/>
            </a:ln>
          </p:spPr>
        </p:sp>
        <p:sp>
          <p:nvSpPr>
            <p:cNvPr id="193" name="任意多边形 192"/>
            <p:cNvSpPr/>
            <p:nvPr/>
          </p:nvSpPr>
          <p:spPr>
            <a:xfrm>
              <a:off x="4917361" y="3942840"/>
              <a:ext cx="1160862" cy="1160862"/>
            </a:xfrm>
            <a:custGeom>
              <a:avLst/>
              <a:gdLst/>
              <a:ahLst/>
              <a:cxnLst/>
              <a:rect l="0" t="0" r="0" b="0"/>
              <a:pathLst>
                <a:path w="942696" h="942696">
                  <a:moveTo>
                    <a:pt x="0" y="471349"/>
                  </a:moveTo>
                  <a:cubicBezTo>
                    <a:pt x="0" y="211031"/>
                    <a:pt x="211031" y="0"/>
                    <a:pt x="471349" y="0"/>
                  </a:cubicBezTo>
                  <a:cubicBezTo>
                    <a:pt x="731668" y="0"/>
                    <a:pt x="942696" y="211031"/>
                    <a:pt x="942696" y="471349"/>
                  </a:cubicBezTo>
                  <a:cubicBezTo>
                    <a:pt x="942696" y="731668"/>
                    <a:pt x="731668" y="942696"/>
                    <a:pt x="471349" y="942696"/>
                  </a:cubicBezTo>
                  <a:cubicBezTo>
                    <a:pt x="211031" y="942696"/>
                    <a:pt x="0" y="731668"/>
                    <a:pt x="0" y="471349"/>
                  </a:cubicBezTo>
                  <a:close/>
                </a:path>
              </a:pathLst>
            </a:custGeom>
            <a:noFill/>
            <a:ln w="7600" cap="flat">
              <a:solidFill>
                <a:schemeClr val="bg1">
                  <a:lumMod val="75000"/>
                </a:schemeClr>
              </a:solidFill>
              <a:prstDash val="dash"/>
              <a:bevel/>
            </a:ln>
          </p:spPr>
        </p:sp>
        <p:sp>
          <p:nvSpPr>
            <p:cNvPr id="274" name="任意多边形 273"/>
            <p:cNvSpPr/>
            <p:nvPr/>
          </p:nvSpPr>
          <p:spPr>
            <a:xfrm>
              <a:off x="5799580" y="4976475"/>
              <a:ext cx="231261" cy="925428"/>
            </a:xfrm>
            <a:custGeom>
              <a:avLst/>
              <a:gdLst/>
              <a:ahLst/>
              <a:cxnLst/>
              <a:rect l="0" t="0" r="0" b="0"/>
              <a:pathLst>
                <a:path w="187799" h="751508">
                  <a:moveTo>
                    <a:pt x="44975" y="0"/>
                  </a:moveTo>
                  <a:cubicBezTo>
                    <a:pt x="192491" y="255505"/>
                    <a:pt x="177029" y="474160"/>
                    <a:pt x="62188" y="663755"/>
                  </a:cubicBezTo>
                  <a:lnTo>
                    <a:pt x="187799" y="643082"/>
                  </a:lnTo>
                  <a:lnTo>
                    <a:pt x="0" y="751508"/>
                  </a:lnTo>
                  <a:lnTo>
                    <a:pt x="8425" y="542774"/>
                  </a:lnTo>
                  <a:lnTo>
                    <a:pt x="45971" y="650381"/>
                  </a:lnTo>
                  <a:cubicBezTo>
                    <a:pt x="198878" y="416835"/>
                    <a:pt x="128955" y="167997"/>
                    <a:pt x="28708" y="9391"/>
                  </a:cubicBezTo>
                  <a:lnTo>
                    <a:pt x="4497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00" cap="flat">
              <a:noFill/>
              <a:bevel/>
            </a:ln>
          </p:spPr>
        </p:sp>
        <p:sp>
          <p:nvSpPr>
            <p:cNvPr id="44" name="椭圆 1"/>
            <p:cNvSpPr/>
            <p:nvPr/>
          </p:nvSpPr>
          <p:spPr>
            <a:xfrm>
              <a:off x="5326557" y="4370443"/>
              <a:ext cx="329826" cy="305656"/>
            </a:xfrm>
            <a:custGeom>
              <a:avLst/>
              <a:gdLst>
                <a:gd name="T0" fmla="*/ 5404 w 6827"/>
                <a:gd name="T1" fmla="*/ 0 h 6336"/>
                <a:gd name="T2" fmla="*/ 1422 w 6827"/>
                <a:gd name="T3" fmla="*/ 0 h 6336"/>
                <a:gd name="T4" fmla="*/ 0 w 6827"/>
                <a:gd name="T5" fmla="*/ 1422 h 6336"/>
                <a:gd name="T6" fmla="*/ 0 w 6827"/>
                <a:gd name="T7" fmla="*/ 3698 h 6336"/>
                <a:gd name="T8" fmla="*/ 1422 w 6827"/>
                <a:gd name="T9" fmla="*/ 5120 h 6336"/>
                <a:gd name="T10" fmla="*/ 2276 w 6827"/>
                <a:gd name="T11" fmla="*/ 5120 h 6336"/>
                <a:gd name="T12" fmla="*/ 2560 w 6827"/>
                <a:gd name="T13" fmla="*/ 4836 h 6336"/>
                <a:gd name="T14" fmla="*/ 2276 w 6827"/>
                <a:gd name="T15" fmla="*/ 4551 h 6336"/>
                <a:gd name="T16" fmla="*/ 1422 w 6827"/>
                <a:gd name="T17" fmla="*/ 4551 h 6336"/>
                <a:gd name="T18" fmla="*/ 569 w 6827"/>
                <a:gd name="T19" fmla="*/ 3698 h 6336"/>
                <a:gd name="T20" fmla="*/ 569 w 6827"/>
                <a:gd name="T21" fmla="*/ 1422 h 6336"/>
                <a:gd name="T22" fmla="*/ 1422 w 6827"/>
                <a:gd name="T23" fmla="*/ 569 h 6336"/>
                <a:gd name="T24" fmla="*/ 5404 w 6827"/>
                <a:gd name="T25" fmla="*/ 569 h 6336"/>
                <a:gd name="T26" fmla="*/ 6258 w 6827"/>
                <a:gd name="T27" fmla="*/ 1422 h 6336"/>
                <a:gd name="T28" fmla="*/ 6258 w 6827"/>
                <a:gd name="T29" fmla="*/ 3698 h 6336"/>
                <a:gd name="T30" fmla="*/ 5404 w 6827"/>
                <a:gd name="T31" fmla="*/ 4551 h 6336"/>
                <a:gd name="T32" fmla="*/ 5404 w 6827"/>
                <a:gd name="T33" fmla="*/ 3698 h 6336"/>
                <a:gd name="T34" fmla="*/ 4962 w 6827"/>
                <a:gd name="T35" fmla="*/ 3461 h 6336"/>
                <a:gd name="T36" fmla="*/ 3256 w 6827"/>
                <a:gd name="T37" fmla="*/ 4599 h 6336"/>
                <a:gd name="T38" fmla="*/ 3256 w 6827"/>
                <a:gd name="T39" fmla="*/ 5072 h 6336"/>
                <a:gd name="T40" fmla="*/ 4962 w 6827"/>
                <a:gd name="T41" fmla="*/ 6210 h 6336"/>
                <a:gd name="T42" fmla="*/ 5404 w 6827"/>
                <a:gd name="T43" fmla="*/ 5974 h 6336"/>
                <a:gd name="T44" fmla="*/ 5404 w 6827"/>
                <a:gd name="T45" fmla="*/ 5120 h 6336"/>
                <a:gd name="T46" fmla="*/ 6827 w 6827"/>
                <a:gd name="T47" fmla="*/ 3698 h 6336"/>
                <a:gd name="T48" fmla="*/ 6827 w 6827"/>
                <a:gd name="T49" fmla="*/ 1422 h 6336"/>
                <a:gd name="T50" fmla="*/ 5404 w 6827"/>
                <a:gd name="T51" fmla="*/ 0 h 6336"/>
                <a:gd name="T52" fmla="*/ 4836 w 6827"/>
                <a:gd name="T53" fmla="*/ 5442 h 6336"/>
                <a:gd name="T54" fmla="*/ 3926 w 6827"/>
                <a:gd name="T55" fmla="*/ 4836 h 6336"/>
                <a:gd name="T56" fmla="*/ 4836 w 6827"/>
                <a:gd name="T57" fmla="*/ 4229 h 6336"/>
                <a:gd name="T58" fmla="*/ 4836 w 6827"/>
                <a:gd name="T59" fmla="*/ 5442 h 6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27" h="6336">
                  <a:moveTo>
                    <a:pt x="5404" y="0"/>
                  </a:moveTo>
                  <a:lnTo>
                    <a:pt x="1422" y="0"/>
                  </a:lnTo>
                  <a:cubicBezTo>
                    <a:pt x="637" y="0"/>
                    <a:pt x="0" y="637"/>
                    <a:pt x="0" y="1422"/>
                  </a:cubicBezTo>
                  <a:lnTo>
                    <a:pt x="0" y="3698"/>
                  </a:lnTo>
                  <a:cubicBezTo>
                    <a:pt x="0" y="4483"/>
                    <a:pt x="637" y="5120"/>
                    <a:pt x="1422" y="5120"/>
                  </a:cubicBezTo>
                  <a:lnTo>
                    <a:pt x="2276" y="5120"/>
                  </a:lnTo>
                  <a:cubicBezTo>
                    <a:pt x="2433" y="5120"/>
                    <a:pt x="2560" y="4993"/>
                    <a:pt x="2560" y="4836"/>
                  </a:cubicBezTo>
                  <a:cubicBezTo>
                    <a:pt x="2560" y="4679"/>
                    <a:pt x="2433" y="4551"/>
                    <a:pt x="2276" y="4551"/>
                  </a:cubicBezTo>
                  <a:lnTo>
                    <a:pt x="1422" y="4551"/>
                  </a:lnTo>
                  <a:cubicBezTo>
                    <a:pt x="951" y="4551"/>
                    <a:pt x="569" y="4169"/>
                    <a:pt x="569" y="3698"/>
                  </a:cubicBezTo>
                  <a:lnTo>
                    <a:pt x="569" y="1422"/>
                  </a:lnTo>
                  <a:cubicBezTo>
                    <a:pt x="569" y="951"/>
                    <a:pt x="951" y="569"/>
                    <a:pt x="1422" y="569"/>
                  </a:cubicBezTo>
                  <a:lnTo>
                    <a:pt x="5404" y="569"/>
                  </a:lnTo>
                  <a:cubicBezTo>
                    <a:pt x="5876" y="569"/>
                    <a:pt x="6258" y="951"/>
                    <a:pt x="6258" y="1422"/>
                  </a:cubicBezTo>
                  <a:lnTo>
                    <a:pt x="6258" y="3698"/>
                  </a:lnTo>
                  <a:cubicBezTo>
                    <a:pt x="6258" y="4169"/>
                    <a:pt x="5876" y="4551"/>
                    <a:pt x="5404" y="4551"/>
                  </a:cubicBezTo>
                  <a:lnTo>
                    <a:pt x="5404" y="3698"/>
                  </a:lnTo>
                  <a:cubicBezTo>
                    <a:pt x="5404" y="3471"/>
                    <a:pt x="5151" y="3335"/>
                    <a:pt x="4962" y="3461"/>
                  </a:cubicBezTo>
                  <a:lnTo>
                    <a:pt x="3256" y="4599"/>
                  </a:lnTo>
                  <a:cubicBezTo>
                    <a:pt x="3087" y="4712"/>
                    <a:pt x="3087" y="4960"/>
                    <a:pt x="3256" y="5072"/>
                  </a:cubicBezTo>
                  <a:lnTo>
                    <a:pt x="4962" y="6210"/>
                  </a:lnTo>
                  <a:cubicBezTo>
                    <a:pt x="5151" y="6336"/>
                    <a:pt x="5404" y="6201"/>
                    <a:pt x="5404" y="5974"/>
                  </a:cubicBezTo>
                  <a:lnTo>
                    <a:pt x="5404" y="5120"/>
                  </a:lnTo>
                  <a:cubicBezTo>
                    <a:pt x="6190" y="5120"/>
                    <a:pt x="6827" y="4483"/>
                    <a:pt x="6827" y="3698"/>
                  </a:cubicBezTo>
                  <a:lnTo>
                    <a:pt x="6827" y="1422"/>
                  </a:lnTo>
                  <a:cubicBezTo>
                    <a:pt x="6827" y="637"/>
                    <a:pt x="6190" y="0"/>
                    <a:pt x="5404" y="0"/>
                  </a:cubicBezTo>
                  <a:close/>
                  <a:moveTo>
                    <a:pt x="4836" y="5442"/>
                  </a:moveTo>
                  <a:lnTo>
                    <a:pt x="3926" y="4836"/>
                  </a:lnTo>
                  <a:lnTo>
                    <a:pt x="4836" y="4229"/>
                  </a:lnTo>
                  <a:lnTo>
                    <a:pt x="4836" y="544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5" name="文本框 54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1478658" y="325571"/>
              <a:ext cx="5532873" cy="772364"/>
              <a:chOff x="1478658" y="325571"/>
              <a:chExt cx="5532873" cy="772364"/>
            </a:xfrm>
          </p:grpSpPr>
          <p:sp>
            <p:nvSpPr>
              <p:cNvPr id="57" name="文本框 56"/>
              <p:cNvSpPr txBox="1"/>
              <p:nvPr/>
            </p:nvSpPr>
            <p:spPr>
              <a:xfrm>
                <a:off x="1478659" y="325571"/>
                <a:ext cx="553287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切中用户痛点，填补市场空缺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1478658" y="8517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Cut the user pain point and fill the market vacancy.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162" name="图片 16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63" name="文本框 16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478658" y="325571"/>
              <a:ext cx="5532873" cy="772364"/>
              <a:chOff x="1478658" y="325571"/>
              <a:chExt cx="5532873" cy="772364"/>
            </a:xfrm>
          </p:grpSpPr>
          <p:sp>
            <p:nvSpPr>
              <p:cNvPr id="165" name="文本框 164"/>
              <p:cNvSpPr txBox="1"/>
              <p:nvPr/>
            </p:nvSpPr>
            <p:spPr>
              <a:xfrm>
                <a:off x="1478659" y="3255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产品特点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1478658" y="8517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feature of our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169" name="组合 168"/>
          <p:cNvGrpSpPr/>
          <p:nvPr/>
        </p:nvGrpSpPr>
        <p:grpSpPr>
          <a:xfrm>
            <a:off x="1119189" y="1078964"/>
            <a:ext cx="10039829" cy="5225420"/>
            <a:chOff x="1119189" y="1078964"/>
            <a:chExt cx="10039829" cy="5225420"/>
          </a:xfrm>
        </p:grpSpPr>
        <p:sp>
          <p:nvSpPr>
            <p:cNvPr id="170" name="任意多边形 112"/>
            <p:cNvSpPr/>
            <p:nvPr/>
          </p:nvSpPr>
          <p:spPr>
            <a:xfrm>
              <a:off x="4880897" y="2581275"/>
              <a:ext cx="2415202" cy="2415202"/>
            </a:xfrm>
            <a:custGeom>
              <a:avLst/>
              <a:gdLst/>
              <a:ahLst/>
              <a:cxnLst/>
              <a:rect l="0" t="0" r="0" b="0"/>
              <a:pathLst>
                <a:path w="2113590" h="2113590">
                  <a:moveTo>
                    <a:pt x="0" y="1056795"/>
                  </a:moveTo>
                  <a:cubicBezTo>
                    <a:pt x="0" y="473143"/>
                    <a:pt x="473143" y="0"/>
                    <a:pt x="1056795" y="0"/>
                  </a:cubicBezTo>
                  <a:cubicBezTo>
                    <a:pt x="1640445" y="0"/>
                    <a:pt x="2113590" y="473143"/>
                    <a:pt x="2113590" y="1056795"/>
                  </a:cubicBezTo>
                  <a:cubicBezTo>
                    <a:pt x="2113590" y="1640445"/>
                    <a:pt x="1640445" y="2113590"/>
                    <a:pt x="1056795" y="2113590"/>
                  </a:cubicBezTo>
                  <a:cubicBezTo>
                    <a:pt x="473143" y="2113590"/>
                    <a:pt x="0" y="1640445"/>
                    <a:pt x="0" y="1056795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9000"/>
              </a:schemeClr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任意多边形 119"/>
            <p:cNvSpPr/>
            <p:nvPr/>
          </p:nvSpPr>
          <p:spPr>
            <a:xfrm>
              <a:off x="5282920" y="2983299"/>
              <a:ext cx="1611160" cy="1611158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blipFill>
              <a:blip r:embed="rId2"/>
              <a:srcRect/>
              <a:stretch>
                <a:fillRect l="-25550" r="-25038"/>
              </a:stretch>
            </a:blip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2130" dirty="0">
                <a:solidFill>
                  <a:srgbClr val="FFFFFF"/>
                </a:solidFill>
                <a:latin typeface="Arial Black" panose="020B0A04020102020204"/>
              </a:endParaRPr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4538441" y="2745293"/>
              <a:ext cx="3106160" cy="2100379"/>
              <a:chOff x="4538441" y="2745293"/>
              <a:chExt cx="3106160" cy="2100379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4538441" y="4142006"/>
                <a:ext cx="703664" cy="703666"/>
                <a:chOff x="4538441" y="4142006"/>
                <a:chExt cx="703664" cy="703666"/>
              </a:xfrm>
            </p:grpSpPr>
            <p:sp>
              <p:nvSpPr>
                <p:cNvPr id="213" name="任意多边形 115"/>
                <p:cNvSpPr/>
                <p:nvPr/>
              </p:nvSpPr>
              <p:spPr>
                <a:xfrm>
                  <a:off x="4538441" y="4142006"/>
                  <a:ext cx="703664" cy="70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121" h="995121">
                      <a:moveTo>
                        <a:pt x="0" y="497559"/>
                      </a:moveTo>
                      <a:cubicBezTo>
                        <a:pt x="0" y="222765"/>
                        <a:pt x="222765" y="0"/>
                        <a:pt x="497559" y="0"/>
                      </a:cubicBezTo>
                      <a:cubicBezTo>
                        <a:pt x="772350" y="0"/>
                        <a:pt x="995121" y="222765"/>
                        <a:pt x="995121" y="497559"/>
                      </a:cubicBezTo>
                      <a:cubicBezTo>
                        <a:pt x="995121" y="772350"/>
                        <a:pt x="772350" y="995121"/>
                        <a:pt x="497559" y="995121"/>
                      </a:cubicBezTo>
                      <a:cubicBezTo>
                        <a:pt x="222765" y="995121"/>
                        <a:pt x="0" y="772350"/>
                        <a:pt x="0" y="49755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  <p:sp>
              <p:nvSpPr>
                <p:cNvPr id="214" name="任意多边形 122"/>
                <p:cNvSpPr/>
                <p:nvPr/>
              </p:nvSpPr>
              <p:spPr>
                <a:xfrm>
                  <a:off x="4704721" y="4335825"/>
                  <a:ext cx="371104" cy="316026"/>
                </a:xfrm>
                <a:custGeom>
                  <a:avLst/>
                  <a:gdLst>
                    <a:gd name="connsiteX0" fmla="*/ 303714 w 607639"/>
                    <a:gd name="connsiteY0" fmla="*/ 173520 h 517456"/>
                    <a:gd name="connsiteX1" fmla="*/ 337586 w 607639"/>
                    <a:gd name="connsiteY1" fmla="*/ 207321 h 517456"/>
                    <a:gd name="connsiteX2" fmla="*/ 303714 w 607639"/>
                    <a:gd name="connsiteY2" fmla="*/ 241122 h 517456"/>
                    <a:gd name="connsiteX3" fmla="*/ 269842 w 607639"/>
                    <a:gd name="connsiteY3" fmla="*/ 207321 h 517456"/>
                    <a:gd name="connsiteX4" fmla="*/ 303714 w 607639"/>
                    <a:gd name="connsiteY4" fmla="*/ 173520 h 517456"/>
                    <a:gd name="connsiteX5" fmla="*/ 303758 w 607639"/>
                    <a:gd name="connsiteY5" fmla="*/ 139994 h 517456"/>
                    <a:gd name="connsiteX6" fmla="*/ 236373 w 607639"/>
                    <a:gd name="connsiteY6" fmla="*/ 207277 h 517456"/>
                    <a:gd name="connsiteX7" fmla="*/ 303758 w 607639"/>
                    <a:gd name="connsiteY7" fmla="*/ 274559 h 517456"/>
                    <a:gd name="connsiteX8" fmla="*/ 371054 w 607639"/>
                    <a:gd name="connsiteY8" fmla="*/ 207277 h 517456"/>
                    <a:gd name="connsiteX9" fmla="*/ 303758 w 607639"/>
                    <a:gd name="connsiteY9" fmla="*/ 139994 h 517456"/>
                    <a:gd name="connsiteX10" fmla="*/ 282839 w 607639"/>
                    <a:gd name="connsiteY10" fmla="*/ 68801 h 517456"/>
                    <a:gd name="connsiteX11" fmla="*/ 303669 w 607639"/>
                    <a:gd name="connsiteY11" fmla="*/ 68801 h 517456"/>
                    <a:gd name="connsiteX12" fmla="*/ 303847 w 607639"/>
                    <a:gd name="connsiteY12" fmla="*/ 68801 h 517456"/>
                    <a:gd name="connsiteX13" fmla="*/ 324588 w 607639"/>
                    <a:gd name="connsiteY13" fmla="*/ 68801 h 517456"/>
                    <a:gd name="connsiteX14" fmla="*/ 327703 w 607639"/>
                    <a:gd name="connsiteY14" fmla="*/ 99465 h 517456"/>
                    <a:gd name="connsiteX15" fmla="*/ 363221 w 607639"/>
                    <a:gd name="connsiteY15" fmla="*/ 114219 h 517456"/>
                    <a:gd name="connsiteX16" fmla="*/ 387166 w 607639"/>
                    <a:gd name="connsiteY16" fmla="*/ 94665 h 517456"/>
                    <a:gd name="connsiteX17" fmla="*/ 416541 w 607639"/>
                    <a:gd name="connsiteY17" fmla="*/ 124085 h 517456"/>
                    <a:gd name="connsiteX18" fmla="*/ 396958 w 607639"/>
                    <a:gd name="connsiteY18" fmla="*/ 147993 h 517456"/>
                    <a:gd name="connsiteX19" fmla="*/ 411645 w 607639"/>
                    <a:gd name="connsiteY19" fmla="*/ 183457 h 517456"/>
                    <a:gd name="connsiteX20" fmla="*/ 442445 w 607639"/>
                    <a:gd name="connsiteY20" fmla="*/ 186479 h 517456"/>
                    <a:gd name="connsiteX21" fmla="*/ 442445 w 607639"/>
                    <a:gd name="connsiteY21" fmla="*/ 228075 h 517456"/>
                    <a:gd name="connsiteX22" fmla="*/ 411645 w 607639"/>
                    <a:gd name="connsiteY22" fmla="*/ 231185 h 517456"/>
                    <a:gd name="connsiteX23" fmla="*/ 396958 w 607639"/>
                    <a:gd name="connsiteY23" fmla="*/ 266649 h 517456"/>
                    <a:gd name="connsiteX24" fmla="*/ 416541 w 607639"/>
                    <a:gd name="connsiteY24" fmla="*/ 290558 h 517456"/>
                    <a:gd name="connsiteX25" fmla="*/ 387166 w 607639"/>
                    <a:gd name="connsiteY25" fmla="*/ 319977 h 517456"/>
                    <a:gd name="connsiteX26" fmla="*/ 363221 w 607639"/>
                    <a:gd name="connsiteY26" fmla="*/ 300423 h 517456"/>
                    <a:gd name="connsiteX27" fmla="*/ 327703 w 607639"/>
                    <a:gd name="connsiteY27" fmla="*/ 315177 h 517456"/>
                    <a:gd name="connsiteX28" fmla="*/ 324588 w 607639"/>
                    <a:gd name="connsiteY28" fmla="*/ 345841 h 517456"/>
                    <a:gd name="connsiteX29" fmla="*/ 303847 w 607639"/>
                    <a:gd name="connsiteY29" fmla="*/ 345841 h 517456"/>
                    <a:gd name="connsiteX30" fmla="*/ 303669 w 607639"/>
                    <a:gd name="connsiteY30" fmla="*/ 345841 h 517456"/>
                    <a:gd name="connsiteX31" fmla="*/ 282839 w 607639"/>
                    <a:gd name="connsiteY31" fmla="*/ 345841 h 517456"/>
                    <a:gd name="connsiteX32" fmla="*/ 279813 w 607639"/>
                    <a:gd name="connsiteY32" fmla="*/ 315177 h 517456"/>
                    <a:gd name="connsiteX33" fmla="*/ 244295 w 607639"/>
                    <a:gd name="connsiteY33" fmla="*/ 300423 h 517456"/>
                    <a:gd name="connsiteX34" fmla="*/ 220350 w 607639"/>
                    <a:gd name="connsiteY34" fmla="*/ 319977 h 517456"/>
                    <a:gd name="connsiteX35" fmla="*/ 190886 w 607639"/>
                    <a:gd name="connsiteY35" fmla="*/ 290558 h 517456"/>
                    <a:gd name="connsiteX36" fmla="*/ 210558 w 607639"/>
                    <a:gd name="connsiteY36" fmla="*/ 266649 h 517456"/>
                    <a:gd name="connsiteX37" fmla="*/ 195782 w 607639"/>
                    <a:gd name="connsiteY37" fmla="*/ 231185 h 517456"/>
                    <a:gd name="connsiteX38" fmla="*/ 164982 w 607639"/>
                    <a:gd name="connsiteY38" fmla="*/ 228075 h 517456"/>
                    <a:gd name="connsiteX39" fmla="*/ 164982 w 607639"/>
                    <a:gd name="connsiteY39" fmla="*/ 186568 h 517456"/>
                    <a:gd name="connsiteX40" fmla="*/ 195782 w 607639"/>
                    <a:gd name="connsiteY40" fmla="*/ 183457 h 517456"/>
                    <a:gd name="connsiteX41" fmla="*/ 210558 w 607639"/>
                    <a:gd name="connsiteY41" fmla="*/ 147993 h 517456"/>
                    <a:gd name="connsiteX42" fmla="*/ 190886 w 607639"/>
                    <a:gd name="connsiteY42" fmla="*/ 124085 h 517456"/>
                    <a:gd name="connsiteX43" fmla="*/ 220350 w 607639"/>
                    <a:gd name="connsiteY43" fmla="*/ 94665 h 517456"/>
                    <a:gd name="connsiteX44" fmla="*/ 244295 w 607639"/>
                    <a:gd name="connsiteY44" fmla="*/ 114219 h 517456"/>
                    <a:gd name="connsiteX45" fmla="*/ 279813 w 607639"/>
                    <a:gd name="connsiteY45" fmla="*/ 99465 h 517456"/>
                    <a:gd name="connsiteX46" fmla="*/ 38005 w 607639"/>
                    <a:gd name="connsiteY46" fmla="*/ 37951 h 517456"/>
                    <a:gd name="connsiteX47" fmla="*/ 38005 w 607639"/>
                    <a:gd name="connsiteY47" fmla="*/ 376049 h 517456"/>
                    <a:gd name="connsiteX48" fmla="*/ 569634 w 607639"/>
                    <a:gd name="connsiteY48" fmla="*/ 376049 h 517456"/>
                    <a:gd name="connsiteX49" fmla="*/ 569634 w 607639"/>
                    <a:gd name="connsiteY49" fmla="*/ 37951 h 517456"/>
                    <a:gd name="connsiteX50" fmla="*/ 28482 w 607639"/>
                    <a:gd name="connsiteY50" fmla="*/ 0 h 517456"/>
                    <a:gd name="connsiteX51" fmla="*/ 579157 w 607639"/>
                    <a:gd name="connsiteY51" fmla="*/ 0 h 517456"/>
                    <a:gd name="connsiteX52" fmla="*/ 607639 w 607639"/>
                    <a:gd name="connsiteY52" fmla="*/ 28441 h 517456"/>
                    <a:gd name="connsiteX53" fmla="*/ 607639 w 607639"/>
                    <a:gd name="connsiteY53" fmla="*/ 385559 h 517456"/>
                    <a:gd name="connsiteX54" fmla="*/ 579157 w 607639"/>
                    <a:gd name="connsiteY54" fmla="*/ 414000 h 517456"/>
                    <a:gd name="connsiteX55" fmla="*/ 351304 w 607639"/>
                    <a:gd name="connsiteY55" fmla="*/ 414000 h 517456"/>
                    <a:gd name="connsiteX56" fmla="*/ 351304 w 607639"/>
                    <a:gd name="connsiteY56" fmla="*/ 479593 h 517456"/>
                    <a:gd name="connsiteX57" fmla="*/ 437906 w 607639"/>
                    <a:gd name="connsiteY57" fmla="*/ 479593 h 517456"/>
                    <a:gd name="connsiteX58" fmla="*/ 437906 w 607639"/>
                    <a:gd name="connsiteY58" fmla="*/ 517456 h 517456"/>
                    <a:gd name="connsiteX59" fmla="*/ 169733 w 607639"/>
                    <a:gd name="connsiteY59" fmla="*/ 517456 h 517456"/>
                    <a:gd name="connsiteX60" fmla="*/ 169733 w 607639"/>
                    <a:gd name="connsiteY60" fmla="*/ 479593 h 517456"/>
                    <a:gd name="connsiteX61" fmla="*/ 256335 w 607639"/>
                    <a:gd name="connsiteY61" fmla="*/ 479593 h 517456"/>
                    <a:gd name="connsiteX62" fmla="*/ 256335 w 607639"/>
                    <a:gd name="connsiteY62" fmla="*/ 414000 h 517456"/>
                    <a:gd name="connsiteX63" fmla="*/ 28482 w 607639"/>
                    <a:gd name="connsiteY63" fmla="*/ 414000 h 517456"/>
                    <a:gd name="connsiteX64" fmla="*/ 0 w 607639"/>
                    <a:gd name="connsiteY64" fmla="*/ 385559 h 517456"/>
                    <a:gd name="connsiteX65" fmla="*/ 0 w 607639"/>
                    <a:gd name="connsiteY65" fmla="*/ 28441 h 517456"/>
                    <a:gd name="connsiteX66" fmla="*/ 28482 w 607639"/>
                    <a:gd name="connsiteY66" fmla="*/ 0 h 5174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607639" h="517456">
                      <a:moveTo>
                        <a:pt x="303714" y="173520"/>
                      </a:moveTo>
                      <a:cubicBezTo>
                        <a:pt x="322421" y="173520"/>
                        <a:pt x="337586" y="188653"/>
                        <a:pt x="337586" y="207321"/>
                      </a:cubicBezTo>
                      <a:cubicBezTo>
                        <a:pt x="337586" y="225989"/>
                        <a:pt x="322421" y="241122"/>
                        <a:pt x="303714" y="241122"/>
                      </a:cubicBezTo>
                      <a:cubicBezTo>
                        <a:pt x="285007" y="241122"/>
                        <a:pt x="269842" y="225989"/>
                        <a:pt x="269842" y="207321"/>
                      </a:cubicBezTo>
                      <a:cubicBezTo>
                        <a:pt x="269842" y="188653"/>
                        <a:pt x="285007" y="173520"/>
                        <a:pt x="303714" y="173520"/>
                      </a:cubicBezTo>
                      <a:close/>
                      <a:moveTo>
                        <a:pt x="303758" y="139994"/>
                      </a:moveTo>
                      <a:cubicBezTo>
                        <a:pt x="266549" y="139994"/>
                        <a:pt x="236373" y="170125"/>
                        <a:pt x="236373" y="207277"/>
                      </a:cubicBezTo>
                      <a:cubicBezTo>
                        <a:pt x="236373" y="244517"/>
                        <a:pt x="266549" y="274559"/>
                        <a:pt x="303758" y="274559"/>
                      </a:cubicBezTo>
                      <a:cubicBezTo>
                        <a:pt x="340967" y="274559"/>
                        <a:pt x="371054" y="244517"/>
                        <a:pt x="371054" y="207277"/>
                      </a:cubicBezTo>
                      <a:cubicBezTo>
                        <a:pt x="371054" y="170125"/>
                        <a:pt x="340967" y="139994"/>
                        <a:pt x="303758" y="139994"/>
                      </a:cubicBezTo>
                      <a:close/>
                      <a:moveTo>
                        <a:pt x="282839" y="68801"/>
                      </a:moveTo>
                      <a:lnTo>
                        <a:pt x="303669" y="68801"/>
                      </a:lnTo>
                      <a:lnTo>
                        <a:pt x="303847" y="68801"/>
                      </a:lnTo>
                      <a:lnTo>
                        <a:pt x="324588" y="68801"/>
                      </a:lnTo>
                      <a:lnTo>
                        <a:pt x="327703" y="99465"/>
                      </a:lnTo>
                      <a:cubicBezTo>
                        <a:pt x="340522" y="102309"/>
                        <a:pt x="352450" y="107375"/>
                        <a:pt x="363221" y="114219"/>
                      </a:cubicBezTo>
                      <a:lnTo>
                        <a:pt x="387166" y="94665"/>
                      </a:lnTo>
                      <a:lnTo>
                        <a:pt x="416541" y="124085"/>
                      </a:lnTo>
                      <a:lnTo>
                        <a:pt x="396958" y="147993"/>
                      </a:lnTo>
                      <a:cubicBezTo>
                        <a:pt x="403812" y="158748"/>
                        <a:pt x="408797" y="170658"/>
                        <a:pt x="411645" y="183457"/>
                      </a:cubicBezTo>
                      <a:lnTo>
                        <a:pt x="442445" y="186479"/>
                      </a:lnTo>
                      <a:lnTo>
                        <a:pt x="442445" y="228075"/>
                      </a:lnTo>
                      <a:lnTo>
                        <a:pt x="411645" y="231185"/>
                      </a:lnTo>
                      <a:cubicBezTo>
                        <a:pt x="408886" y="243984"/>
                        <a:pt x="403812" y="255894"/>
                        <a:pt x="396958" y="266649"/>
                      </a:cubicBezTo>
                      <a:lnTo>
                        <a:pt x="416541" y="290558"/>
                      </a:lnTo>
                      <a:lnTo>
                        <a:pt x="387166" y="319977"/>
                      </a:lnTo>
                      <a:lnTo>
                        <a:pt x="363221" y="300423"/>
                      </a:lnTo>
                      <a:cubicBezTo>
                        <a:pt x="352450" y="307267"/>
                        <a:pt x="340522" y="312333"/>
                        <a:pt x="327703" y="315177"/>
                      </a:cubicBezTo>
                      <a:lnTo>
                        <a:pt x="324588" y="345841"/>
                      </a:lnTo>
                      <a:lnTo>
                        <a:pt x="303847" y="345841"/>
                      </a:lnTo>
                      <a:lnTo>
                        <a:pt x="303669" y="345841"/>
                      </a:lnTo>
                      <a:lnTo>
                        <a:pt x="282839" y="345841"/>
                      </a:lnTo>
                      <a:lnTo>
                        <a:pt x="279813" y="315177"/>
                      </a:lnTo>
                      <a:cubicBezTo>
                        <a:pt x="266994" y="312333"/>
                        <a:pt x="254977" y="307267"/>
                        <a:pt x="244295" y="300423"/>
                      </a:cubicBezTo>
                      <a:lnTo>
                        <a:pt x="220350" y="319977"/>
                      </a:lnTo>
                      <a:lnTo>
                        <a:pt x="190886" y="290558"/>
                      </a:lnTo>
                      <a:lnTo>
                        <a:pt x="210558" y="266649"/>
                      </a:lnTo>
                      <a:cubicBezTo>
                        <a:pt x="203704" y="255894"/>
                        <a:pt x="198630" y="243984"/>
                        <a:pt x="195782" y="231185"/>
                      </a:cubicBezTo>
                      <a:lnTo>
                        <a:pt x="164982" y="228075"/>
                      </a:lnTo>
                      <a:lnTo>
                        <a:pt x="164982" y="186568"/>
                      </a:lnTo>
                      <a:lnTo>
                        <a:pt x="195782" y="183457"/>
                      </a:lnTo>
                      <a:cubicBezTo>
                        <a:pt x="198630" y="170658"/>
                        <a:pt x="203704" y="158748"/>
                        <a:pt x="210558" y="147993"/>
                      </a:cubicBezTo>
                      <a:lnTo>
                        <a:pt x="190886" y="124085"/>
                      </a:lnTo>
                      <a:lnTo>
                        <a:pt x="220350" y="94665"/>
                      </a:lnTo>
                      <a:lnTo>
                        <a:pt x="244295" y="114219"/>
                      </a:lnTo>
                      <a:cubicBezTo>
                        <a:pt x="254977" y="107375"/>
                        <a:pt x="266905" y="102309"/>
                        <a:pt x="279813" y="99465"/>
                      </a:cubicBezTo>
                      <a:close/>
                      <a:moveTo>
                        <a:pt x="38005" y="37951"/>
                      </a:moveTo>
                      <a:lnTo>
                        <a:pt x="38005" y="376049"/>
                      </a:lnTo>
                      <a:lnTo>
                        <a:pt x="569634" y="376049"/>
                      </a:lnTo>
                      <a:lnTo>
                        <a:pt x="569634" y="37951"/>
                      </a:lnTo>
                      <a:close/>
                      <a:moveTo>
                        <a:pt x="28482" y="0"/>
                      </a:moveTo>
                      <a:lnTo>
                        <a:pt x="579157" y="0"/>
                      </a:lnTo>
                      <a:cubicBezTo>
                        <a:pt x="594822" y="0"/>
                        <a:pt x="607639" y="12799"/>
                        <a:pt x="607639" y="28441"/>
                      </a:cubicBezTo>
                      <a:lnTo>
                        <a:pt x="607639" y="385559"/>
                      </a:lnTo>
                      <a:cubicBezTo>
                        <a:pt x="607639" y="401202"/>
                        <a:pt x="594822" y="414000"/>
                        <a:pt x="579157" y="414000"/>
                      </a:cubicBezTo>
                      <a:lnTo>
                        <a:pt x="351304" y="414000"/>
                      </a:lnTo>
                      <a:lnTo>
                        <a:pt x="351304" y="479593"/>
                      </a:lnTo>
                      <a:lnTo>
                        <a:pt x="437906" y="479593"/>
                      </a:lnTo>
                      <a:lnTo>
                        <a:pt x="437906" y="517456"/>
                      </a:lnTo>
                      <a:lnTo>
                        <a:pt x="169733" y="517456"/>
                      </a:lnTo>
                      <a:lnTo>
                        <a:pt x="169733" y="479593"/>
                      </a:lnTo>
                      <a:lnTo>
                        <a:pt x="256335" y="479593"/>
                      </a:lnTo>
                      <a:lnTo>
                        <a:pt x="256335" y="414000"/>
                      </a:lnTo>
                      <a:lnTo>
                        <a:pt x="28482" y="414000"/>
                      </a:lnTo>
                      <a:cubicBezTo>
                        <a:pt x="12817" y="414000"/>
                        <a:pt x="0" y="401202"/>
                        <a:pt x="0" y="385559"/>
                      </a:cubicBezTo>
                      <a:lnTo>
                        <a:pt x="0" y="28441"/>
                      </a:lnTo>
                      <a:cubicBezTo>
                        <a:pt x="0" y="12799"/>
                        <a:pt x="12817" y="0"/>
                        <a:pt x="2848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</p:grpSp>
          <p:grpSp>
            <p:nvGrpSpPr>
              <p:cNvPr id="210" name="组合 209"/>
              <p:cNvGrpSpPr/>
              <p:nvPr/>
            </p:nvGrpSpPr>
            <p:grpSpPr>
              <a:xfrm>
                <a:off x="6940937" y="2745293"/>
                <a:ext cx="703664" cy="703666"/>
                <a:chOff x="6940937" y="2745293"/>
                <a:chExt cx="703664" cy="703666"/>
              </a:xfrm>
            </p:grpSpPr>
            <p:sp>
              <p:nvSpPr>
                <p:cNvPr id="211" name="任意多边形 118"/>
                <p:cNvSpPr/>
                <p:nvPr/>
              </p:nvSpPr>
              <p:spPr>
                <a:xfrm>
                  <a:off x="6940937" y="2745293"/>
                  <a:ext cx="703664" cy="70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121" h="995121">
                      <a:moveTo>
                        <a:pt x="0" y="497559"/>
                      </a:moveTo>
                      <a:cubicBezTo>
                        <a:pt x="0" y="222765"/>
                        <a:pt x="222765" y="0"/>
                        <a:pt x="497559" y="0"/>
                      </a:cubicBezTo>
                      <a:cubicBezTo>
                        <a:pt x="772350" y="0"/>
                        <a:pt x="995121" y="222765"/>
                        <a:pt x="995121" y="497559"/>
                      </a:cubicBezTo>
                      <a:cubicBezTo>
                        <a:pt x="995121" y="772350"/>
                        <a:pt x="772350" y="995121"/>
                        <a:pt x="497559" y="995121"/>
                      </a:cubicBezTo>
                      <a:cubicBezTo>
                        <a:pt x="222765" y="995121"/>
                        <a:pt x="0" y="772350"/>
                        <a:pt x="0" y="49755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  <p:sp>
              <p:nvSpPr>
                <p:cNvPr id="212" name="任意多边形 125"/>
                <p:cNvSpPr/>
                <p:nvPr/>
              </p:nvSpPr>
              <p:spPr>
                <a:xfrm>
                  <a:off x="7123546" y="2911574"/>
                  <a:ext cx="338445" cy="371104"/>
                </a:xfrm>
                <a:custGeom>
                  <a:avLst/>
                  <a:gdLst>
                    <a:gd name="connsiteX0" fmla="*/ 130776 w 510187"/>
                    <a:gd name="connsiteY0" fmla="*/ 398252 h 559418"/>
                    <a:gd name="connsiteX1" fmla="*/ 180826 w 510187"/>
                    <a:gd name="connsiteY1" fmla="*/ 398252 h 559418"/>
                    <a:gd name="connsiteX2" fmla="*/ 195356 w 510187"/>
                    <a:gd name="connsiteY2" fmla="*/ 420815 h 559418"/>
                    <a:gd name="connsiteX3" fmla="*/ 140463 w 510187"/>
                    <a:gd name="connsiteY3" fmla="*/ 420815 h 559418"/>
                    <a:gd name="connsiteX4" fmla="*/ 48435 w 510187"/>
                    <a:gd name="connsiteY4" fmla="*/ 535243 h 559418"/>
                    <a:gd name="connsiteX5" fmla="*/ 461752 w 510187"/>
                    <a:gd name="connsiteY5" fmla="*/ 535243 h 559418"/>
                    <a:gd name="connsiteX6" fmla="*/ 369724 w 510187"/>
                    <a:gd name="connsiteY6" fmla="*/ 420815 h 559418"/>
                    <a:gd name="connsiteX7" fmla="*/ 316445 w 510187"/>
                    <a:gd name="connsiteY7" fmla="*/ 420815 h 559418"/>
                    <a:gd name="connsiteX8" fmla="*/ 329361 w 510187"/>
                    <a:gd name="connsiteY8" fmla="*/ 398252 h 559418"/>
                    <a:gd name="connsiteX9" fmla="*/ 381026 w 510187"/>
                    <a:gd name="connsiteY9" fmla="*/ 398252 h 559418"/>
                    <a:gd name="connsiteX10" fmla="*/ 510187 w 510187"/>
                    <a:gd name="connsiteY10" fmla="*/ 559418 h 559418"/>
                    <a:gd name="connsiteX11" fmla="*/ 0 w 510187"/>
                    <a:gd name="connsiteY11" fmla="*/ 559418 h 559418"/>
                    <a:gd name="connsiteX12" fmla="*/ 254964 w 510187"/>
                    <a:gd name="connsiteY12" fmla="*/ 79000 h 559418"/>
                    <a:gd name="connsiteX13" fmla="*/ 175836 w 510187"/>
                    <a:gd name="connsiteY13" fmla="*/ 159612 h 559418"/>
                    <a:gd name="connsiteX14" fmla="*/ 254964 w 510187"/>
                    <a:gd name="connsiteY14" fmla="*/ 238611 h 559418"/>
                    <a:gd name="connsiteX15" fmla="*/ 335706 w 510187"/>
                    <a:gd name="connsiteY15" fmla="*/ 159612 h 559418"/>
                    <a:gd name="connsiteX16" fmla="*/ 254964 w 510187"/>
                    <a:gd name="connsiteY16" fmla="*/ 79000 h 559418"/>
                    <a:gd name="connsiteX17" fmla="*/ 254964 w 510187"/>
                    <a:gd name="connsiteY17" fmla="*/ 0 h 559418"/>
                    <a:gd name="connsiteX18" fmla="*/ 414834 w 510187"/>
                    <a:gd name="connsiteY18" fmla="*/ 159612 h 559418"/>
                    <a:gd name="connsiteX19" fmla="*/ 254964 w 510187"/>
                    <a:gd name="connsiteY19" fmla="*/ 478835 h 559418"/>
                    <a:gd name="connsiteX20" fmla="*/ 95093 w 510187"/>
                    <a:gd name="connsiteY20" fmla="*/ 159612 h 559418"/>
                    <a:gd name="connsiteX21" fmla="*/ 254964 w 510187"/>
                    <a:gd name="connsiteY21" fmla="*/ 0 h 559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10187" h="559418">
                      <a:moveTo>
                        <a:pt x="130776" y="398252"/>
                      </a:moveTo>
                      <a:lnTo>
                        <a:pt x="180826" y="398252"/>
                      </a:lnTo>
                      <a:cubicBezTo>
                        <a:pt x="185669" y="404699"/>
                        <a:pt x="190513" y="412757"/>
                        <a:pt x="195356" y="420815"/>
                      </a:cubicBezTo>
                      <a:lnTo>
                        <a:pt x="140463" y="420815"/>
                      </a:lnTo>
                      <a:lnTo>
                        <a:pt x="48435" y="535243"/>
                      </a:lnTo>
                      <a:lnTo>
                        <a:pt x="461752" y="535243"/>
                      </a:lnTo>
                      <a:lnTo>
                        <a:pt x="369724" y="420815"/>
                      </a:lnTo>
                      <a:lnTo>
                        <a:pt x="316445" y="420815"/>
                      </a:lnTo>
                      <a:cubicBezTo>
                        <a:pt x="319674" y="412757"/>
                        <a:pt x="324518" y="404699"/>
                        <a:pt x="329361" y="398252"/>
                      </a:cubicBezTo>
                      <a:lnTo>
                        <a:pt x="381026" y="398252"/>
                      </a:lnTo>
                      <a:lnTo>
                        <a:pt x="510187" y="559418"/>
                      </a:lnTo>
                      <a:lnTo>
                        <a:pt x="0" y="559418"/>
                      </a:lnTo>
                      <a:close/>
                      <a:moveTo>
                        <a:pt x="254964" y="79000"/>
                      </a:moveTo>
                      <a:cubicBezTo>
                        <a:pt x="211363" y="79000"/>
                        <a:pt x="175836" y="116081"/>
                        <a:pt x="175836" y="159612"/>
                      </a:cubicBezTo>
                      <a:cubicBezTo>
                        <a:pt x="175836" y="203142"/>
                        <a:pt x="211363" y="238611"/>
                        <a:pt x="254964" y="238611"/>
                      </a:cubicBezTo>
                      <a:cubicBezTo>
                        <a:pt x="300179" y="238611"/>
                        <a:pt x="335706" y="203142"/>
                        <a:pt x="335706" y="159612"/>
                      </a:cubicBezTo>
                      <a:cubicBezTo>
                        <a:pt x="335706" y="116081"/>
                        <a:pt x="300179" y="79000"/>
                        <a:pt x="254964" y="79000"/>
                      </a:cubicBezTo>
                      <a:close/>
                      <a:moveTo>
                        <a:pt x="254964" y="0"/>
                      </a:moveTo>
                      <a:cubicBezTo>
                        <a:pt x="343781" y="0"/>
                        <a:pt x="414834" y="70939"/>
                        <a:pt x="414834" y="159612"/>
                      </a:cubicBezTo>
                      <a:cubicBezTo>
                        <a:pt x="414834" y="246673"/>
                        <a:pt x="254964" y="478835"/>
                        <a:pt x="254964" y="478835"/>
                      </a:cubicBezTo>
                      <a:cubicBezTo>
                        <a:pt x="254964" y="478835"/>
                        <a:pt x="95093" y="246673"/>
                        <a:pt x="95093" y="159612"/>
                      </a:cubicBezTo>
                      <a:cubicBezTo>
                        <a:pt x="95093" y="70939"/>
                        <a:pt x="167761" y="0"/>
                        <a:pt x="25496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</p:grpSp>
        </p:grpSp>
        <p:grpSp>
          <p:nvGrpSpPr>
            <p:cNvPr id="173" name="组合 172"/>
            <p:cNvGrpSpPr/>
            <p:nvPr/>
          </p:nvGrpSpPr>
          <p:grpSpPr>
            <a:xfrm>
              <a:off x="6476283" y="1078964"/>
              <a:ext cx="3028626" cy="766300"/>
              <a:chOff x="3624780" y="2412339"/>
              <a:chExt cx="3028626" cy="766300"/>
            </a:xfrm>
          </p:grpSpPr>
          <p:sp>
            <p:nvSpPr>
              <p:cNvPr id="207" name="文本框 206"/>
              <p:cNvSpPr txBox="1"/>
              <p:nvPr/>
            </p:nvSpPr>
            <p:spPr>
              <a:xfrm>
                <a:off x="3624780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清洗速度快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3624780" y="2750893"/>
                <a:ext cx="3028626" cy="42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cleaning speed is really too fast.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 can't be any faster.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7827210" y="2392380"/>
              <a:ext cx="3028626" cy="766300"/>
              <a:chOff x="3624780" y="2412339"/>
              <a:chExt cx="3028626" cy="766300"/>
            </a:xfrm>
          </p:grpSpPr>
          <p:sp>
            <p:nvSpPr>
              <p:cNvPr id="205" name="文本框 204"/>
              <p:cNvSpPr txBox="1"/>
              <p:nvPr/>
            </p:nvSpPr>
            <p:spPr>
              <a:xfrm>
                <a:off x="3624780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占地空间小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3624780" y="2750893"/>
                <a:ext cx="3028626" cy="42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space is really too small.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 can't be any smaller.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81" name="组合 180"/>
            <p:cNvGrpSpPr/>
            <p:nvPr/>
          </p:nvGrpSpPr>
          <p:grpSpPr>
            <a:xfrm>
              <a:off x="8130392" y="3949287"/>
              <a:ext cx="3028626" cy="766300"/>
              <a:chOff x="3624780" y="2412339"/>
              <a:chExt cx="3028626" cy="766300"/>
            </a:xfrm>
          </p:grpSpPr>
          <p:sp>
            <p:nvSpPr>
              <p:cNvPr id="203" name="文本框 202"/>
              <p:cNvSpPr txBox="1"/>
              <p:nvPr/>
            </p:nvSpPr>
            <p:spPr>
              <a:xfrm>
                <a:off x="3624780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卫生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4" name="文本框 203"/>
              <p:cNvSpPr txBox="1"/>
              <p:nvPr/>
            </p:nvSpPr>
            <p:spPr>
              <a:xfrm>
                <a:off x="3624780" y="2750893"/>
                <a:ext cx="3028626" cy="42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It's too sanitary.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No more sanitation.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82" name="组合 181"/>
            <p:cNvGrpSpPr/>
            <p:nvPr/>
          </p:nvGrpSpPr>
          <p:grpSpPr>
            <a:xfrm>
              <a:off x="1216468" y="2404249"/>
              <a:ext cx="3028626" cy="766300"/>
              <a:chOff x="3624780" y="2412339"/>
              <a:chExt cx="3028626" cy="766300"/>
            </a:xfrm>
          </p:grpSpPr>
          <p:sp>
            <p:nvSpPr>
              <p:cNvPr id="201" name="文本框 200"/>
              <p:cNvSpPr txBox="1"/>
              <p:nvPr/>
            </p:nvSpPr>
            <p:spPr>
              <a:xfrm>
                <a:off x="4519625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价格合理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3624780" y="2750893"/>
                <a:ext cx="3028626" cy="42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price is really reasonable.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No more reasonable.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83" name="组合 182"/>
            <p:cNvGrpSpPr/>
            <p:nvPr/>
          </p:nvGrpSpPr>
          <p:grpSpPr>
            <a:xfrm>
              <a:off x="1119189" y="3949287"/>
              <a:ext cx="3028626" cy="766300"/>
              <a:chOff x="3624780" y="2412339"/>
              <a:chExt cx="3028626" cy="766300"/>
            </a:xfrm>
          </p:grpSpPr>
          <p:sp>
            <p:nvSpPr>
              <p:cNvPr id="199" name="文本框 198"/>
              <p:cNvSpPr txBox="1"/>
              <p:nvPr/>
            </p:nvSpPr>
            <p:spPr>
              <a:xfrm>
                <a:off x="4519625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操作简单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3624780" y="2750893"/>
                <a:ext cx="3028626" cy="42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operation is really too simple.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 can't be simpler.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11313" y="5522632"/>
              <a:ext cx="3028626" cy="781752"/>
              <a:chOff x="3624780" y="2412339"/>
              <a:chExt cx="3028626" cy="78175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4519625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省事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3624780" y="2750893"/>
                <a:ext cx="3028626" cy="443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It's really saving time.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 algn="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It can't save any more.</a:t>
                </a:r>
                <a:endPara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grpSp>
          <p:nvGrpSpPr>
            <p:cNvPr id="185" name="组合 184"/>
            <p:cNvGrpSpPr/>
            <p:nvPr/>
          </p:nvGrpSpPr>
          <p:grpSpPr>
            <a:xfrm>
              <a:off x="4546556" y="2737693"/>
              <a:ext cx="3067128" cy="2168779"/>
              <a:chOff x="4546556" y="2737693"/>
              <a:chExt cx="3067128" cy="2168779"/>
            </a:xfrm>
          </p:grpSpPr>
          <p:sp>
            <p:nvSpPr>
              <p:cNvPr id="192" name="任意多边形 113"/>
              <p:cNvSpPr/>
              <p:nvPr/>
            </p:nvSpPr>
            <p:spPr>
              <a:xfrm rot="10800000" flipH="1" flipV="1">
                <a:off x="4546556" y="2737693"/>
                <a:ext cx="703666" cy="703664"/>
              </a:xfrm>
              <a:custGeom>
                <a:avLst/>
                <a:gdLst/>
                <a:ahLst/>
                <a:cxnLst/>
                <a:rect l="0" t="0" r="0" b="0"/>
                <a:pathLst>
                  <a:path w="995121" h="995121">
                    <a:moveTo>
                      <a:pt x="0" y="497559"/>
                    </a:moveTo>
                    <a:cubicBezTo>
                      <a:pt x="0" y="222765"/>
                      <a:pt x="222765" y="0"/>
                      <a:pt x="497559" y="0"/>
                    </a:cubicBezTo>
                    <a:cubicBezTo>
                      <a:pt x="772350" y="0"/>
                      <a:pt x="995121" y="222765"/>
                      <a:pt x="995121" y="497559"/>
                    </a:cubicBezTo>
                    <a:cubicBezTo>
                      <a:pt x="995121" y="772350"/>
                      <a:pt x="772350" y="995121"/>
                      <a:pt x="497559" y="995121"/>
                    </a:cubicBezTo>
                    <a:cubicBezTo>
                      <a:pt x="222765" y="995121"/>
                      <a:pt x="0" y="772350"/>
                      <a:pt x="0" y="49755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600" cap="flat">
                <a:noFill/>
                <a:beve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grpSp>
            <p:nvGrpSpPr>
              <p:cNvPr id="193" name="组合 192"/>
              <p:cNvGrpSpPr/>
              <p:nvPr/>
            </p:nvGrpSpPr>
            <p:grpSpPr>
              <a:xfrm>
                <a:off x="6910020" y="4202806"/>
                <a:ext cx="703664" cy="703666"/>
                <a:chOff x="6910020" y="4202806"/>
                <a:chExt cx="703664" cy="703666"/>
              </a:xfrm>
            </p:grpSpPr>
            <p:sp>
              <p:nvSpPr>
                <p:cNvPr id="195" name="任意多边形 117"/>
                <p:cNvSpPr/>
                <p:nvPr/>
              </p:nvSpPr>
              <p:spPr>
                <a:xfrm>
                  <a:off x="6910020" y="4202806"/>
                  <a:ext cx="703664" cy="70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121" h="995121">
                      <a:moveTo>
                        <a:pt x="0" y="497559"/>
                      </a:moveTo>
                      <a:cubicBezTo>
                        <a:pt x="0" y="222765"/>
                        <a:pt x="222765" y="0"/>
                        <a:pt x="497559" y="0"/>
                      </a:cubicBezTo>
                      <a:cubicBezTo>
                        <a:pt x="772350" y="0"/>
                        <a:pt x="995121" y="222765"/>
                        <a:pt x="995121" y="497559"/>
                      </a:cubicBezTo>
                      <a:cubicBezTo>
                        <a:pt x="995121" y="772350"/>
                        <a:pt x="772350" y="995121"/>
                        <a:pt x="497559" y="995121"/>
                      </a:cubicBezTo>
                      <a:cubicBezTo>
                        <a:pt x="222765" y="995121"/>
                        <a:pt x="0" y="772350"/>
                        <a:pt x="0" y="49755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  <p:sp>
              <p:nvSpPr>
                <p:cNvPr id="196" name="任意多边形 124"/>
                <p:cNvSpPr/>
                <p:nvPr/>
              </p:nvSpPr>
              <p:spPr>
                <a:xfrm>
                  <a:off x="7076300" y="4380945"/>
                  <a:ext cx="371104" cy="347386"/>
                </a:xfrm>
                <a:custGeom>
                  <a:avLst/>
                  <a:gdLst>
                    <a:gd name="connsiteX0" fmla="*/ 243883 w 600653"/>
                    <a:gd name="connsiteY0" fmla="*/ 476473 h 562265"/>
                    <a:gd name="connsiteX1" fmla="*/ 243883 w 600653"/>
                    <a:gd name="connsiteY1" fmla="*/ 521100 h 562265"/>
                    <a:gd name="connsiteX2" fmla="*/ 356770 w 600653"/>
                    <a:gd name="connsiteY2" fmla="*/ 521100 h 562265"/>
                    <a:gd name="connsiteX3" fmla="*/ 356770 w 600653"/>
                    <a:gd name="connsiteY3" fmla="*/ 476473 h 562265"/>
                    <a:gd name="connsiteX4" fmla="*/ 38528 w 600653"/>
                    <a:gd name="connsiteY4" fmla="*/ 381063 h 562265"/>
                    <a:gd name="connsiteX5" fmla="*/ 38528 w 600653"/>
                    <a:gd name="connsiteY5" fmla="*/ 418766 h 562265"/>
                    <a:gd name="connsiteX6" fmla="*/ 57792 w 600653"/>
                    <a:gd name="connsiteY6" fmla="*/ 438001 h 562265"/>
                    <a:gd name="connsiteX7" fmla="*/ 542861 w 600653"/>
                    <a:gd name="connsiteY7" fmla="*/ 438001 h 562265"/>
                    <a:gd name="connsiteX8" fmla="*/ 562125 w 600653"/>
                    <a:gd name="connsiteY8" fmla="*/ 418766 h 562265"/>
                    <a:gd name="connsiteX9" fmla="*/ 562125 w 600653"/>
                    <a:gd name="connsiteY9" fmla="*/ 381063 h 562265"/>
                    <a:gd name="connsiteX10" fmla="*/ 300326 w 600653"/>
                    <a:gd name="connsiteY10" fmla="*/ 210426 h 562265"/>
                    <a:gd name="connsiteX11" fmla="*/ 315710 w 600653"/>
                    <a:gd name="connsiteY11" fmla="*/ 225826 h 562265"/>
                    <a:gd name="connsiteX12" fmla="*/ 315710 w 600653"/>
                    <a:gd name="connsiteY12" fmla="*/ 251620 h 562265"/>
                    <a:gd name="connsiteX13" fmla="*/ 300326 w 600653"/>
                    <a:gd name="connsiteY13" fmla="*/ 267019 h 562265"/>
                    <a:gd name="connsiteX14" fmla="*/ 284943 w 600653"/>
                    <a:gd name="connsiteY14" fmla="*/ 251620 h 562265"/>
                    <a:gd name="connsiteX15" fmla="*/ 284943 w 600653"/>
                    <a:gd name="connsiteY15" fmla="*/ 225826 h 562265"/>
                    <a:gd name="connsiteX16" fmla="*/ 300326 w 600653"/>
                    <a:gd name="connsiteY16" fmla="*/ 210426 h 562265"/>
                    <a:gd name="connsiteX17" fmla="*/ 253291 w 600653"/>
                    <a:gd name="connsiteY17" fmla="*/ 184466 h 562265"/>
                    <a:gd name="connsiteX18" fmla="*/ 243081 w 600653"/>
                    <a:gd name="connsiteY18" fmla="*/ 194851 h 562265"/>
                    <a:gd name="connsiteX19" fmla="*/ 243081 w 600653"/>
                    <a:gd name="connsiteY19" fmla="*/ 281397 h 562265"/>
                    <a:gd name="connsiteX20" fmla="*/ 253291 w 600653"/>
                    <a:gd name="connsiteY20" fmla="*/ 291782 h 562265"/>
                    <a:gd name="connsiteX21" fmla="*/ 347292 w 600653"/>
                    <a:gd name="connsiteY21" fmla="*/ 291782 h 562265"/>
                    <a:gd name="connsiteX22" fmla="*/ 357502 w 600653"/>
                    <a:gd name="connsiteY22" fmla="*/ 281397 h 562265"/>
                    <a:gd name="connsiteX23" fmla="*/ 357502 w 600653"/>
                    <a:gd name="connsiteY23" fmla="*/ 194851 h 562265"/>
                    <a:gd name="connsiteX24" fmla="*/ 347292 w 600653"/>
                    <a:gd name="connsiteY24" fmla="*/ 184466 h 562265"/>
                    <a:gd name="connsiteX25" fmla="*/ 300292 w 600653"/>
                    <a:gd name="connsiteY25" fmla="*/ 100420 h 562265"/>
                    <a:gd name="connsiteX26" fmla="*/ 258299 w 600653"/>
                    <a:gd name="connsiteY26" fmla="*/ 142347 h 562265"/>
                    <a:gd name="connsiteX27" fmla="*/ 258299 w 600653"/>
                    <a:gd name="connsiteY27" fmla="*/ 153694 h 562265"/>
                    <a:gd name="connsiteX28" fmla="*/ 342477 w 600653"/>
                    <a:gd name="connsiteY28" fmla="*/ 153694 h 562265"/>
                    <a:gd name="connsiteX29" fmla="*/ 342477 w 600653"/>
                    <a:gd name="connsiteY29" fmla="*/ 142347 h 562265"/>
                    <a:gd name="connsiteX30" fmla="*/ 300292 w 600653"/>
                    <a:gd name="connsiteY30" fmla="*/ 100420 h 562265"/>
                    <a:gd name="connsiteX31" fmla="*/ 300292 w 600653"/>
                    <a:gd name="connsiteY31" fmla="*/ 69648 h 562265"/>
                    <a:gd name="connsiteX32" fmla="*/ 373297 w 600653"/>
                    <a:gd name="connsiteY32" fmla="*/ 142347 h 562265"/>
                    <a:gd name="connsiteX33" fmla="*/ 373297 w 600653"/>
                    <a:gd name="connsiteY33" fmla="*/ 161964 h 562265"/>
                    <a:gd name="connsiteX34" fmla="*/ 373104 w 600653"/>
                    <a:gd name="connsiteY34" fmla="*/ 162925 h 562265"/>
                    <a:gd name="connsiteX35" fmla="*/ 388322 w 600653"/>
                    <a:gd name="connsiteY35" fmla="*/ 194851 h 562265"/>
                    <a:gd name="connsiteX36" fmla="*/ 388322 w 600653"/>
                    <a:gd name="connsiteY36" fmla="*/ 281397 h 562265"/>
                    <a:gd name="connsiteX37" fmla="*/ 347292 w 600653"/>
                    <a:gd name="connsiteY37" fmla="*/ 322554 h 562265"/>
                    <a:gd name="connsiteX38" fmla="*/ 253291 w 600653"/>
                    <a:gd name="connsiteY38" fmla="*/ 322554 h 562265"/>
                    <a:gd name="connsiteX39" fmla="*/ 212261 w 600653"/>
                    <a:gd name="connsiteY39" fmla="*/ 281397 h 562265"/>
                    <a:gd name="connsiteX40" fmla="*/ 212261 w 600653"/>
                    <a:gd name="connsiteY40" fmla="*/ 194851 h 562265"/>
                    <a:gd name="connsiteX41" fmla="*/ 227479 w 600653"/>
                    <a:gd name="connsiteY41" fmla="*/ 162925 h 562265"/>
                    <a:gd name="connsiteX42" fmla="*/ 227479 w 600653"/>
                    <a:gd name="connsiteY42" fmla="*/ 161964 h 562265"/>
                    <a:gd name="connsiteX43" fmla="*/ 227479 w 600653"/>
                    <a:gd name="connsiteY43" fmla="*/ 142347 h 562265"/>
                    <a:gd name="connsiteX44" fmla="*/ 300292 w 600653"/>
                    <a:gd name="connsiteY44" fmla="*/ 69648 h 562265"/>
                    <a:gd name="connsiteX45" fmla="*/ 57792 w 600653"/>
                    <a:gd name="connsiteY45" fmla="*/ 38472 h 562265"/>
                    <a:gd name="connsiteX46" fmla="*/ 38528 w 600653"/>
                    <a:gd name="connsiteY46" fmla="*/ 57708 h 562265"/>
                    <a:gd name="connsiteX47" fmla="*/ 38528 w 600653"/>
                    <a:gd name="connsiteY47" fmla="*/ 342591 h 562265"/>
                    <a:gd name="connsiteX48" fmla="*/ 562125 w 600653"/>
                    <a:gd name="connsiteY48" fmla="*/ 342591 h 562265"/>
                    <a:gd name="connsiteX49" fmla="*/ 562125 w 600653"/>
                    <a:gd name="connsiteY49" fmla="*/ 57708 h 562265"/>
                    <a:gd name="connsiteX50" fmla="*/ 542861 w 600653"/>
                    <a:gd name="connsiteY50" fmla="*/ 38472 h 562265"/>
                    <a:gd name="connsiteX51" fmla="*/ 57792 w 600653"/>
                    <a:gd name="connsiteY51" fmla="*/ 0 h 562265"/>
                    <a:gd name="connsiteX52" fmla="*/ 542861 w 600653"/>
                    <a:gd name="connsiteY52" fmla="*/ 0 h 562265"/>
                    <a:gd name="connsiteX53" fmla="*/ 600653 w 600653"/>
                    <a:gd name="connsiteY53" fmla="*/ 57708 h 562265"/>
                    <a:gd name="connsiteX54" fmla="*/ 600653 w 600653"/>
                    <a:gd name="connsiteY54" fmla="*/ 418766 h 562265"/>
                    <a:gd name="connsiteX55" fmla="*/ 542861 w 600653"/>
                    <a:gd name="connsiteY55" fmla="*/ 476473 h 562265"/>
                    <a:gd name="connsiteX56" fmla="*/ 395298 w 600653"/>
                    <a:gd name="connsiteY56" fmla="*/ 476473 h 562265"/>
                    <a:gd name="connsiteX57" fmla="*/ 395298 w 600653"/>
                    <a:gd name="connsiteY57" fmla="*/ 523793 h 562265"/>
                    <a:gd name="connsiteX58" fmla="*/ 460411 w 600653"/>
                    <a:gd name="connsiteY58" fmla="*/ 523793 h 562265"/>
                    <a:gd name="connsiteX59" fmla="*/ 479675 w 600653"/>
                    <a:gd name="connsiteY59" fmla="*/ 543029 h 562265"/>
                    <a:gd name="connsiteX60" fmla="*/ 460411 w 600653"/>
                    <a:gd name="connsiteY60" fmla="*/ 562265 h 562265"/>
                    <a:gd name="connsiteX61" fmla="*/ 140435 w 600653"/>
                    <a:gd name="connsiteY61" fmla="*/ 562265 h 562265"/>
                    <a:gd name="connsiteX62" fmla="*/ 121171 w 600653"/>
                    <a:gd name="connsiteY62" fmla="*/ 543029 h 562265"/>
                    <a:gd name="connsiteX63" fmla="*/ 140435 w 600653"/>
                    <a:gd name="connsiteY63" fmla="*/ 523793 h 562265"/>
                    <a:gd name="connsiteX64" fmla="*/ 205355 w 600653"/>
                    <a:gd name="connsiteY64" fmla="*/ 523793 h 562265"/>
                    <a:gd name="connsiteX65" fmla="*/ 205355 w 600653"/>
                    <a:gd name="connsiteY65" fmla="*/ 476473 h 562265"/>
                    <a:gd name="connsiteX66" fmla="*/ 57792 w 600653"/>
                    <a:gd name="connsiteY66" fmla="*/ 476473 h 562265"/>
                    <a:gd name="connsiteX67" fmla="*/ 0 w 600653"/>
                    <a:gd name="connsiteY67" fmla="*/ 418766 h 562265"/>
                    <a:gd name="connsiteX68" fmla="*/ 0 w 600653"/>
                    <a:gd name="connsiteY68" fmla="*/ 57708 h 562265"/>
                    <a:gd name="connsiteX69" fmla="*/ 57792 w 600653"/>
                    <a:gd name="connsiteY69" fmla="*/ 0 h 562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</a:cxnLst>
                  <a:rect l="l" t="t" r="r" b="b"/>
                  <a:pathLst>
                    <a:path w="600653" h="562265">
                      <a:moveTo>
                        <a:pt x="243883" y="476473"/>
                      </a:moveTo>
                      <a:lnTo>
                        <a:pt x="243883" y="521100"/>
                      </a:lnTo>
                      <a:lnTo>
                        <a:pt x="356770" y="521100"/>
                      </a:lnTo>
                      <a:lnTo>
                        <a:pt x="356770" y="476473"/>
                      </a:lnTo>
                      <a:close/>
                      <a:moveTo>
                        <a:pt x="38528" y="381063"/>
                      </a:moveTo>
                      <a:lnTo>
                        <a:pt x="38528" y="418766"/>
                      </a:lnTo>
                      <a:cubicBezTo>
                        <a:pt x="38528" y="429345"/>
                        <a:pt x="47197" y="438001"/>
                        <a:pt x="57792" y="438001"/>
                      </a:cubicBezTo>
                      <a:lnTo>
                        <a:pt x="542861" y="438001"/>
                      </a:lnTo>
                      <a:cubicBezTo>
                        <a:pt x="553649" y="438001"/>
                        <a:pt x="562125" y="429345"/>
                        <a:pt x="562125" y="418766"/>
                      </a:cubicBezTo>
                      <a:lnTo>
                        <a:pt x="562125" y="381063"/>
                      </a:lnTo>
                      <a:close/>
                      <a:moveTo>
                        <a:pt x="300326" y="210426"/>
                      </a:moveTo>
                      <a:cubicBezTo>
                        <a:pt x="308787" y="210426"/>
                        <a:pt x="315710" y="217356"/>
                        <a:pt x="315710" y="225826"/>
                      </a:cubicBezTo>
                      <a:lnTo>
                        <a:pt x="315710" y="251620"/>
                      </a:lnTo>
                      <a:cubicBezTo>
                        <a:pt x="315710" y="260089"/>
                        <a:pt x="308787" y="267019"/>
                        <a:pt x="300326" y="267019"/>
                      </a:cubicBezTo>
                      <a:cubicBezTo>
                        <a:pt x="291866" y="267019"/>
                        <a:pt x="284943" y="260089"/>
                        <a:pt x="284943" y="251620"/>
                      </a:cubicBezTo>
                      <a:lnTo>
                        <a:pt x="284943" y="225826"/>
                      </a:lnTo>
                      <a:cubicBezTo>
                        <a:pt x="284943" y="217356"/>
                        <a:pt x="291866" y="210426"/>
                        <a:pt x="300326" y="210426"/>
                      </a:cubicBezTo>
                      <a:close/>
                      <a:moveTo>
                        <a:pt x="253291" y="184466"/>
                      </a:moveTo>
                      <a:cubicBezTo>
                        <a:pt x="247897" y="184466"/>
                        <a:pt x="243081" y="189274"/>
                        <a:pt x="243081" y="194851"/>
                      </a:cubicBezTo>
                      <a:lnTo>
                        <a:pt x="243081" y="281397"/>
                      </a:lnTo>
                      <a:cubicBezTo>
                        <a:pt x="243081" y="286974"/>
                        <a:pt x="247897" y="291782"/>
                        <a:pt x="253291" y="291782"/>
                      </a:cubicBezTo>
                      <a:lnTo>
                        <a:pt x="347292" y="291782"/>
                      </a:lnTo>
                      <a:cubicBezTo>
                        <a:pt x="352879" y="291782"/>
                        <a:pt x="357502" y="286974"/>
                        <a:pt x="357502" y="281397"/>
                      </a:cubicBezTo>
                      <a:lnTo>
                        <a:pt x="357502" y="194851"/>
                      </a:lnTo>
                      <a:cubicBezTo>
                        <a:pt x="357502" y="189274"/>
                        <a:pt x="352879" y="184466"/>
                        <a:pt x="347292" y="184466"/>
                      </a:cubicBezTo>
                      <a:close/>
                      <a:moveTo>
                        <a:pt x="300292" y="100420"/>
                      </a:moveTo>
                      <a:cubicBezTo>
                        <a:pt x="277176" y="100420"/>
                        <a:pt x="258299" y="119268"/>
                        <a:pt x="258299" y="142347"/>
                      </a:cubicBezTo>
                      <a:lnTo>
                        <a:pt x="258299" y="153694"/>
                      </a:lnTo>
                      <a:lnTo>
                        <a:pt x="342477" y="153694"/>
                      </a:lnTo>
                      <a:lnTo>
                        <a:pt x="342477" y="142347"/>
                      </a:lnTo>
                      <a:cubicBezTo>
                        <a:pt x="342477" y="119268"/>
                        <a:pt x="323599" y="100420"/>
                        <a:pt x="300292" y="100420"/>
                      </a:cubicBezTo>
                      <a:close/>
                      <a:moveTo>
                        <a:pt x="300292" y="69648"/>
                      </a:moveTo>
                      <a:cubicBezTo>
                        <a:pt x="340551" y="69648"/>
                        <a:pt x="373297" y="102343"/>
                        <a:pt x="373297" y="142347"/>
                      </a:cubicBezTo>
                      <a:lnTo>
                        <a:pt x="373297" y="161964"/>
                      </a:lnTo>
                      <a:cubicBezTo>
                        <a:pt x="373297" y="162348"/>
                        <a:pt x="373104" y="162541"/>
                        <a:pt x="373104" y="162925"/>
                      </a:cubicBezTo>
                      <a:cubicBezTo>
                        <a:pt x="382351" y="170426"/>
                        <a:pt x="388322" y="181965"/>
                        <a:pt x="388322" y="194851"/>
                      </a:cubicBezTo>
                      <a:lnTo>
                        <a:pt x="388322" y="281397"/>
                      </a:lnTo>
                      <a:cubicBezTo>
                        <a:pt x="388322" y="304091"/>
                        <a:pt x="370022" y="322554"/>
                        <a:pt x="347292" y="322554"/>
                      </a:cubicBezTo>
                      <a:lnTo>
                        <a:pt x="253291" y="322554"/>
                      </a:lnTo>
                      <a:cubicBezTo>
                        <a:pt x="230753" y="322554"/>
                        <a:pt x="212261" y="304091"/>
                        <a:pt x="212261" y="281397"/>
                      </a:cubicBezTo>
                      <a:lnTo>
                        <a:pt x="212261" y="194851"/>
                      </a:lnTo>
                      <a:cubicBezTo>
                        <a:pt x="212261" y="181965"/>
                        <a:pt x="218232" y="170426"/>
                        <a:pt x="227479" y="162925"/>
                      </a:cubicBezTo>
                      <a:cubicBezTo>
                        <a:pt x="227479" y="162541"/>
                        <a:pt x="227479" y="162348"/>
                        <a:pt x="227479" y="161964"/>
                      </a:cubicBezTo>
                      <a:lnTo>
                        <a:pt x="227479" y="142347"/>
                      </a:lnTo>
                      <a:cubicBezTo>
                        <a:pt x="227479" y="102343"/>
                        <a:pt x="260225" y="69648"/>
                        <a:pt x="300292" y="69648"/>
                      </a:cubicBezTo>
                      <a:close/>
                      <a:moveTo>
                        <a:pt x="57792" y="38472"/>
                      </a:moveTo>
                      <a:cubicBezTo>
                        <a:pt x="47197" y="38472"/>
                        <a:pt x="38528" y="47128"/>
                        <a:pt x="38528" y="57708"/>
                      </a:cubicBezTo>
                      <a:lnTo>
                        <a:pt x="38528" y="342591"/>
                      </a:lnTo>
                      <a:lnTo>
                        <a:pt x="562125" y="342591"/>
                      </a:lnTo>
                      <a:lnTo>
                        <a:pt x="562125" y="57708"/>
                      </a:lnTo>
                      <a:cubicBezTo>
                        <a:pt x="562125" y="47128"/>
                        <a:pt x="553649" y="38472"/>
                        <a:pt x="542861" y="38472"/>
                      </a:cubicBezTo>
                      <a:close/>
                      <a:moveTo>
                        <a:pt x="57792" y="0"/>
                      </a:moveTo>
                      <a:lnTo>
                        <a:pt x="542861" y="0"/>
                      </a:lnTo>
                      <a:cubicBezTo>
                        <a:pt x="574839" y="0"/>
                        <a:pt x="600653" y="25776"/>
                        <a:pt x="600653" y="57708"/>
                      </a:cubicBezTo>
                      <a:lnTo>
                        <a:pt x="600653" y="418766"/>
                      </a:lnTo>
                      <a:cubicBezTo>
                        <a:pt x="600653" y="450505"/>
                        <a:pt x="574839" y="476473"/>
                        <a:pt x="542861" y="476473"/>
                      </a:cubicBezTo>
                      <a:lnTo>
                        <a:pt x="395298" y="476473"/>
                      </a:lnTo>
                      <a:lnTo>
                        <a:pt x="395298" y="523793"/>
                      </a:lnTo>
                      <a:lnTo>
                        <a:pt x="460411" y="523793"/>
                      </a:lnTo>
                      <a:cubicBezTo>
                        <a:pt x="471006" y="523793"/>
                        <a:pt x="479675" y="532257"/>
                        <a:pt x="479675" y="543029"/>
                      </a:cubicBezTo>
                      <a:cubicBezTo>
                        <a:pt x="479675" y="553609"/>
                        <a:pt x="471006" y="562265"/>
                        <a:pt x="460411" y="562265"/>
                      </a:cubicBezTo>
                      <a:lnTo>
                        <a:pt x="140435" y="562265"/>
                      </a:lnTo>
                      <a:cubicBezTo>
                        <a:pt x="129840" y="562265"/>
                        <a:pt x="121171" y="553609"/>
                        <a:pt x="121171" y="543029"/>
                      </a:cubicBezTo>
                      <a:cubicBezTo>
                        <a:pt x="121171" y="532257"/>
                        <a:pt x="129840" y="523793"/>
                        <a:pt x="140435" y="523793"/>
                      </a:cubicBezTo>
                      <a:lnTo>
                        <a:pt x="205355" y="523793"/>
                      </a:lnTo>
                      <a:lnTo>
                        <a:pt x="205355" y="476473"/>
                      </a:lnTo>
                      <a:lnTo>
                        <a:pt x="57792" y="476473"/>
                      </a:lnTo>
                      <a:cubicBezTo>
                        <a:pt x="26006" y="476473"/>
                        <a:pt x="0" y="450505"/>
                        <a:pt x="0" y="418766"/>
                      </a:cubicBezTo>
                      <a:lnTo>
                        <a:pt x="0" y="57708"/>
                      </a:lnTo>
                      <a:cubicBezTo>
                        <a:pt x="0" y="25776"/>
                        <a:pt x="26006" y="0"/>
                        <a:pt x="5779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</p:grpSp>
          <p:sp>
            <p:nvSpPr>
              <p:cNvPr id="194" name="任意多边形 26"/>
              <p:cNvSpPr/>
              <p:nvPr/>
            </p:nvSpPr>
            <p:spPr>
              <a:xfrm>
                <a:off x="4745875" y="2940449"/>
                <a:ext cx="290744" cy="290305"/>
              </a:xfrm>
              <a:custGeom>
                <a:avLst/>
                <a:gdLst>
                  <a:gd name="connsiteX0" fmla="*/ 506334 w 607638"/>
                  <a:gd name="connsiteY0" fmla="*/ 455027 h 606722"/>
                  <a:gd name="connsiteX1" fmla="*/ 506334 w 607638"/>
                  <a:gd name="connsiteY1" fmla="*/ 505592 h 606722"/>
                  <a:gd name="connsiteX2" fmla="*/ 531616 w 607638"/>
                  <a:gd name="connsiteY2" fmla="*/ 505592 h 606722"/>
                  <a:gd name="connsiteX3" fmla="*/ 556986 w 607638"/>
                  <a:gd name="connsiteY3" fmla="*/ 480265 h 606722"/>
                  <a:gd name="connsiteX4" fmla="*/ 531616 w 607638"/>
                  <a:gd name="connsiteY4" fmla="*/ 455027 h 606722"/>
                  <a:gd name="connsiteX5" fmla="*/ 430401 w 607638"/>
                  <a:gd name="connsiteY5" fmla="*/ 353896 h 606722"/>
                  <a:gd name="connsiteX6" fmla="*/ 405031 w 607638"/>
                  <a:gd name="connsiteY6" fmla="*/ 379223 h 606722"/>
                  <a:gd name="connsiteX7" fmla="*/ 430401 w 607638"/>
                  <a:gd name="connsiteY7" fmla="*/ 404461 h 606722"/>
                  <a:gd name="connsiteX8" fmla="*/ 455683 w 607638"/>
                  <a:gd name="connsiteY8" fmla="*/ 404461 h 606722"/>
                  <a:gd name="connsiteX9" fmla="*/ 455683 w 607638"/>
                  <a:gd name="connsiteY9" fmla="*/ 353896 h 606722"/>
                  <a:gd name="connsiteX10" fmla="*/ 480964 w 607638"/>
                  <a:gd name="connsiteY10" fmla="*/ 252766 h 606722"/>
                  <a:gd name="connsiteX11" fmla="*/ 506334 w 607638"/>
                  <a:gd name="connsiteY11" fmla="*/ 278093 h 606722"/>
                  <a:gd name="connsiteX12" fmla="*/ 506334 w 607638"/>
                  <a:gd name="connsiteY12" fmla="*/ 303331 h 606722"/>
                  <a:gd name="connsiteX13" fmla="*/ 556986 w 607638"/>
                  <a:gd name="connsiteY13" fmla="*/ 303331 h 606722"/>
                  <a:gd name="connsiteX14" fmla="*/ 582268 w 607638"/>
                  <a:gd name="connsiteY14" fmla="*/ 328658 h 606722"/>
                  <a:gd name="connsiteX15" fmla="*/ 556986 w 607638"/>
                  <a:gd name="connsiteY15" fmla="*/ 353896 h 606722"/>
                  <a:gd name="connsiteX16" fmla="*/ 506334 w 607638"/>
                  <a:gd name="connsiteY16" fmla="*/ 353896 h 606722"/>
                  <a:gd name="connsiteX17" fmla="*/ 506334 w 607638"/>
                  <a:gd name="connsiteY17" fmla="*/ 404461 h 606722"/>
                  <a:gd name="connsiteX18" fmla="*/ 531616 w 607638"/>
                  <a:gd name="connsiteY18" fmla="*/ 404461 h 606722"/>
                  <a:gd name="connsiteX19" fmla="*/ 607638 w 607638"/>
                  <a:gd name="connsiteY19" fmla="*/ 480265 h 606722"/>
                  <a:gd name="connsiteX20" fmla="*/ 531616 w 607638"/>
                  <a:gd name="connsiteY20" fmla="*/ 556157 h 606722"/>
                  <a:gd name="connsiteX21" fmla="*/ 506334 w 607638"/>
                  <a:gd name="connsiteY21" fmla="*/ 556157 h 606722"/>
                  <a:gd name="connsiteX22" fmla="*/ 506334 w 607638"/>
                  <a:gd name="connsiteY22" fmla="*/ 581395 h 606722"/>
                  <a:gd name="connsiteX23" fmla="*/ 480964 w 607638"/>
                  <a:gd name="connsiteY23" fmla="*/ 606722 h 606722"/>
                  <a:gd name="connsiteX24" fmla="*/ 455683 w 607638"/>
                  <a:gd name="connsiteY24" fmla="*/ 581395 h 606722"/>
                  <a:gd name="connsiteX25" fmla="*/ 455683 w 607638"/>
                  <a:gd name="connsiteY25" fmla="*/ 556157 h 606722"/>
                  <a:gd name="connsiteX26" fmla="*/ 405031 w 607638"/>
                  <a:gd name="connsiteY26" fmla="*/ 556157 h 606722"/>
                  <a:gd name="connsiteX27" fmla="*/ 379749 w 607638"/>
                  <a:gd name="connsiteY27" fmla="*/ 530830 h 606722"/>
                  <a:gd name="connsiteX28" fmla="*/ 405031 w 607638"/>
                  <a:gd name="connsiteY28" fmla="*/ 505592 h 606722"/>
                  <a:gd name="connsiteX29" fmla="*/ 455683 w 607638"/>
                  <a:gd name="connsiteY29" fmla="*/ 505592 h 606722"/>
                  <a:gd name="connsiteX30" fmla="*/ 455683 w 607638"/>
                  <a:gd name="connsiteY30" fmla="*/ 455027 h 606722"/>
                  <a:gd name="connsiteX31" fmla="*/ 430401 w 607638"/>
                  <a:gd name="connsiteY31" fmla="*/ 455027 h 606722"/>
                  <a:gd name="connsiteX32" fmla="*/ 354379 w 607638"/>
                  <a:gd name="connsiteY32" fmla="*/ 379223 h 606722"/>
                  <a:gd name="connsiteX33" fmla="*/ 430401 w 607638"/>
                  <a:gd name="connsiteY33" fmla="*/ 303331 h 606722"/>
                  <a:gd name="connsiteX34" fmla="*/ 455683 w 607638"/>
                  <a:gd name="connsiteY34" fmla="*/ 303331 h 606722"/>
                  <a:gd name="connsiteX35" fmla="*/ 455683 w 607638"/>
                  <a:gd name="connsiteY35" fmla="*/ 278093 h 606722"/>
                  <a:gd name="connsiteX36" fmla="*/ 480964 w 607638"/>
                  <a:gd name="connsiteY36" fmla="*/ 252766 h 606722"/>
                  <a:gd name="connsiteX37" fmla="*/ 303759 w 607638"/>
                  <a:gd name="connsiteY37" fmla="*/ 151716 h 606722"/>
                  <a:gd name="connsiteX38" fmla="*/ 329117 w 607638"/>
                  <a:gd name="connsiteY38" fmla="*/ 176950 h 606722"/>
                  <a:gd name="connsiteX39" fmla="*/ 329117 w 607638"/>
                  <a:gd name="connsiteY39" fmla="*/ 303301 h 606722"/>
                  <a:gd name="connsiteX40" fmla="*/ 303759 w 607638"/>
                  <a:gd name="connsiteY40" fmla="*/ 328624 h 606722"/>
                  <a:gd name="connsiteX41" fmla="*/ 227862 w 607638"/>
                  <a:gd name="connsiteY41" fmla="*/ 328624 h 606722"/>
                  <a:gd name="connsiteX42" fmla="*/ 202593 w 607638"/>
                  <a:gd name="connsiteY42" fmla="*/ 303301 h 606722"/>
                  <a:gd name="connsiteX43" fmla="*/ 227862 w 607638"/>
                  <a:gd name="connsiteY43" fmla="*/ 278066 h 606722"/>
                  <a:gd name="connsiteX44" fmla="*/ 278490 w 607638"/>
                  <a:gd name="connsiteY44" fmla="*/ 278066 h 606722"/>
                  <a:gd name="connsiteX45" fmla="*/ 278490 w 607638"/>
                  <a:gd name="connsiteY45" fmla="*/ 176950 h 606722"/>
                  <a:gd name="connsiteX46" fmla="*/ 303759 w 607638"/>
                  <a:gd name="connsiteY46" fmla="*/ 151716 h 606722"/>
                  <a:gd name="connsiteX47" fmla="*/ 303762 w 607638"/>
                  <a:gd name="connsiteY47" fmla="*/ 0 h 606722"/>
                  <a:gd name="connsiteX48" fmla="*/ 606634 w 607638"/>
                  <a:gd name="connsiteY48" fmla="*/ 220667 h 606722"/>
                  <a:gd name="connsiteX49" fmla="*/ 589190 w 607638"/>
                  <a:gd name="connsiteY49" fmla="*/ 251860 h 606722"/>
                  <a:gd name="connsiteX50" fmla="*/ 557950 w 607638"/>
                  <a:gd name="connsiteY50" fmla="*/ 234353 h 606722"/>
                  <a:gd name="connsiteX51" fmla="*/ 303762 w 607638"/>
                  <a:gd name="connsiteY51" fmla="*/ 50568 h 606722"/>
                  <a:gd name="connsiteX52" fmla="*/ 50642 w 607638"/>
                  <a:gd name="connsiteY52" fmla="*/ 303317 h 606722"/>
                  <a:gd name="connsiteX53" fmla="*/ 303762 w 607638"/>
                  <a:gd name="connsiteY53" fmla="*/ 556154 h 606722"/>
                  <a:gd name="connsiteX54" fmla="*/ 329127 w 607638"/>
                  <a:gd name="connsiteY54" fmla="*/ 581394 h 606722"/>
                  <a:gd name="connsiteX55" fmla="*/ 303762 w 607638"/>
                  <a:gd name="connsiteY55" fmla="*/ 606722 h 606722"/>
                  <a:gd name="connsiteX56" fmla="*/ 0 w 607638"/>
                  <a:gd name="connsiteY56" fmla="*/ 303317 h 606722"/>
                  <a:gd name="connsiteX57" fmla="*/ 303762 w 607638"/>
                  <a:gd name="connsiteY57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607638" h="606722">
                    <a:moveTo>
                      <a:pt x="506334" y="455027"/>
                    </a:moveTo>
                    <a:lnTo>
                      <a:pt x="506334" y="505592"/>
                    </a:lnTo>
                    <a:lnTo>
                      <a:pt x="531616" y="505592"/>
                    </a:lnTo>
                    <a:cubicBezTo>
                      <a:pt x="545592" y="505592"/>
                      <a:pt x="556986" y="494217"/>
                      <a:pt x="556986" y="480265"/>
                    </a:cubicBezTo>
                    <a:cubicBezTo>
                      <a:pt x="556986" y="466401"/>
                      <a:pt x="545592" y="455027"/>
                      <a:pt x="531616" y="455027"/>
                    </a:cubicBezTo>
                    <a:close/>
                    <a:moveTo>
                      <a:pt x="430401" y="353896"/>
                    </a:moveTo>
                    <a:cubicBezTo>
                      <a:pt x="416425" y="353896"/>
                      <a:pt x="405031" y="365271"/>
                      <a:pt x="405031" y="379223"/>
                    </a:cubicBezTo>
                    <a:cubicBezTo>
                      <a:pt x="405031" y="393087"/>
                      <a:pt x="416425" y="404461"/>
                      <a:pt x="430401" y="404461"/>
                    </a:cubicBezTo>
                    <a:lnTo>
                      <a:pt x="455683" y="404461"/>
                    </a:lnTo>
                    <a:lnTo>
                      <a:pt x="455683" y="353896"/>
                    </a:lnTo>
                    <a:close/>
                    <a:moveTo>
                      <a:pt x="480964" y="252766"/>
                    </a:moveTo>
                    <a:cubicBezTo>
                      <a:pt x="495029" y="252766"/>
                      <a:pt x="506334" y="264141"/>
                      <a:pt x="506334" y="278093"/>
                    </a:cubicBezTo>
                    <a:lnTo>
                      <a:pt x="506334" y="303331"/>
                    </a:lnTo>
                    <a:lnTo>
                      <a:pt x="556986" y="303331"/>
                    </a:lnTo>
                    <a:cubicBezTo>
                      <a:pt x="570962" y="303331"/>
                      <a:pt x="582268" y="314706"/>
                      <a:pt x="582268" y="328658"/>
                    </a:cubicBezTo>
                    <a:cubicBezTo>
                      <a:pt x="582268" y="342610"/>
                      <a:pt x="570962" y="353896"/>
                      <a:pt x="556986" y="353896"/>
                    </a:cubicBezTo>
                    <a:lnTo>
                      <a:pt x="506334" y="353896"/>
                    </a:lnTo>
                    <a:lnTo>
                      <a:pt x="506334" y="404461"/>
                    </a:lnTo>
                    <a:lnTo>
                      <a:pt x="531616" y="404461"/>
                    </a:lnTo>
                    <a:cubicBezTo>
                      <a:pt x="573544" y="404461"/>
                      <a:pt x="607638" y="438497"/>
                      <a:pt x="607638" y="480265"/>
                    </a:cubicBezTo>
                    <a:cubicBezTo>
                      <a:pt x="607638" y="522121"/>
                      <a:pt x="573544" y="556157"/>
                      <a:pt x="531616" y="556157"/>
                    </a:cubicBezTo>
                    <a:lnTo>
                      <a:pt x="506334" y="556157"/>
                    </a:lnTo>
                    <a:lnTo>
                      <a:pt x="506334" y="581395"/>
                    </a:lnTo>
                    <a:cubicBezTo>
                      <a:pt x="506334" y="595347"/>
                      <a:pt x="495029" y="606722"/>
                      <a:pt x="480964" y="606722"/>
                    </a:cubicBezTo>
                    <a:cubicBezTo>
                      <a:pt x="466988" y="606722"/>
                      <a:pt x="455683" y="595347"/>
                      <a:pt x="455683" y="581395"/>
                    </a:cubicBezTo>
                    <a:lnTo>
                      <a:pt x="455683" y="556157"/>
                    </a:lnTo>
                    <a:lnTo>
                      <a:pt x="405031" y="556157"/>
                    </a:lnTo>
                    <a:cubicBezTo>
                      <a:pt x="391055" y="556157"/>
                      <a:pt x="379749" y="544782"/>
                      <a:pt x="379749" y="530830"/>
                    </a:cubicBezTo>
                    <a:cubicBezTo>
                      <a:pt x="379749" y="516878"/>
                      <a:pt x="391055" y="505592"/>
                      <a:pt x="405031" y="505592"/>
                    </a:cubicBezTo>
                    <a:lnTo>
                      <a:pt x="455683" y="505592"/>
                    </a:lnTo>
                    <a:lnTo>
                      <a:pt x="455683" y="455027"/>
                    </a:lnTo>
                    <a:lnTo>
                      <a:pt x="430401" y="455027"/>
                    </a:lnTo>
                    <a:cubicBezTo>
                      <a:pt x="388473" y="455027"/>
                      <a:pt x="354379" y="420991"/>
                      <a:pt x="354379" y="379223"/>
                    </a:cubicBezTo>
                    <a:cubicBezTo>
                      <a:pt x="354379" y="337367"/>
                      <a:pt x="388473" y="303331"/>
                      <a:pt x="430401" y="303331"/>
                    </a:cubicBezTo>
                    <a:lnTo>
                      <a:pt x="455683" y="303331"/>
                    </a:lnTo>
                    <a:lnTo>
                      <a:pt x="455683" y="278093"/>
                    </a:lnTo>
                    <a:cubicBezTo>
                      <a:pt x="455683" y="264141"/>
                      <a:pt x="466988" y="252766"/>
                      <a:pt x="480964" y="252766"/>
                    </a:cubicBezTo>
                    <a:close/>
                    <a:moveTo>
                      <a:pt x="303759" y="151716"/>
                    </a:moveTo>
                    <a:cubicBezTo>
                      <a:pt x="317817" y="151716"/>
                      <a:pt x="329117" y="163000"/>
                      <a:pt x="329117" y="176950"/>
                    </a:cubicBezTo>
                    <a:lnTo>
                      <a:pt x="329117" y="303301"/>
                    </a:lnTo>
                    <a:cubicBezTo>
                      <a:pt x="329117" y="317251"/>
                      <a:pt x="317817" y="328624"/>
                      <a:pt x="303759" y="328624"/>
                    </a:cubicBezTo>
                    <a:lnTo>
                      <a:pt x="227862" y="328624"/>
                    </a:lnTo>
                    <a:cubicBezTo>
                      <a:pt x="213893" y="328624"/>
                      <a:pt x="202593" y="317251"/>
                      <a:pt x="202593" y="303301"/>
                    </a:cubicBezTo>
                    <a:cubicBezTo>
                      <a:pt x="202593" y="289351"/>
                      <a:pt x="213893" y="278066"/>
                      <a:pt x="227862" y="278066"/>
                    </a:cubicBezTo>
                    <a:lnTo>
                      <a:pt x="278490" y="278066"/>
                    </a:lnTo>
                    <a:lnTo>
                      <a:pt x="278490" y="176950"/>
                    </a:lnTo>
                    <a:cubicBezTo>
                      <a:pt x="278490" y="163000"/>
                      <a:pt x="289790" y="151716"/>
                      <a:pt x="303759" y="151716"/>
                    </a:cubicBezTo>
                    <a:close/>
                    <a:moveTo>
                      <a:pt x="303762" y="0"/>
                    </a:moveTo>
                    <a:cubicBezTo>
                      <a:pt x="443049" y="0"/>
                      <a:pt x="570410" y="92781"/>
                      <a:pt x="606634" y="220667"/>
                    </a:cubicBezTo>
                    <a:cubicBezTo>
                      <a:pt x="610461" y="234086"/>
                      <a:pt x="602629" y="248039"/>
                      <a:pt x="589190" y="251860"/>
                    </a:cubicBezTo>
                    <a:cubicBezTo>
                      <a:pt x="575839" y="255504"/>
                      <a:pt x="561688" y="247861"/>
                      <a:pt x="557950" y="234353"/>
                    </a:cubicBezTo>
                    <a:cubicBezTo>
                      <a:pt x="527779" y="127885"/>
                      <a:pt x="420888" y="50568"/>
                      <a:pt x="303762" y="50568"/>
                    </a:cubicBezTo>
                    <a:cubicBezTo>
                      <a:pt x="164208" y="50568"/>
                      <a:pt x="50642" y="163967"/>
                      <a:pt x="50642" y="303317"/>
                    </a:cubicBezTo>
                    <a:cubicBezTo>
                      <a:pt x="50642" y="442755"/>
                      <a:pt x="164208" y="556154"/>
                      <a:pt x="303762" y="556154"/>
                    </a:cubicBezTo>
                    <a:cubicBezTo>
                      <a:pt x="317824" y="556154"/>
                      <a:pt x="329127" y="567441"/>
                      <a:pt x="329127" y="581394"/>
                    </a:cubicBezTo>
                    <a:cubicBezTo>
                      <a:pt x="329127" y="595347"/>
                      <a:pt x="317824" y="606722"/>
                      <a:pt x="303762" y="606722"/>
                    </a:cubicBezTo>
                    <a:cubicBezTo>
                      <a:pt x="136261" y="606722"/>
                      <a:pt x="0" y="470661"/>
                      <a:pt x="0" y="303317"/>
                    </a:cubicBezTo>
                    <a:cubicBezTo>
                      <a:pt x="0" y="136061"/>
                      <a:pt x="136261" y="0"/>
                      <a:pt x="3037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600" cap="flat">
                <a:noFill/>
                <a:beve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6" name="组合 185"/>
            <p:cNvGrpSpPr/>
            <p:nvPr/>
          </p:nvGrpSpPr>
          <p:grpSpPr>
            <a:xfrm>
              <a:off x="5736668" y="2036228"/>
              <a:ext cx="703664" cy="3492258"/>
              <a:chOff x="5736668" y="2036228"/>
              <a:chExt cx="703664" cy="3492258"/>
            </a:xfrm>
          </p:grpSpPr>
          <p:sp>
            <p:nvSpPr>
              <p:cNvPr id="187" name="任意多边形 114"/>
              <p:cNvSpPr/>
              <p:nvPr/>
            </p:nvSpPr>
            <p:spPr>
              <a:xfrm>
                <a:off x="5736668" y="2036228"/>
                <a:ext cx="703664" cy="703666"/>
              </a:xfrm>
              <a:custGeom>
                <a:avLst/>
                <a:gdLst/>
                <a:ahLst/>
                <a:cxnLst/>
                <a:rect l="l" t="t" r="r" b="b"/>
                <a:pathLst>
                  <a:path w="995121" h="995121">
                    <a:moveTo>
                      <a:pt x="0" y="497559"/>
                    </a:moveTo>
                    <a:cubicBezTo>
                      <a:pt x="0" y="222765"/>
                      <a:pt x="222765" y="0"/>
                      <a:pt x="497559" y="0"/>
                    </a:cubicBezTo>
                    <a:cubicBezTo>
                      <a:pt x="772350" y="0"/>
                      <a:pt x="995121" y="222765"/>
                      <a:pt x="995121" y="497559"/>
                    </a:cubicBezTo>
                    <a:cubicBezTo>
                      <a:pt x="995121" y="772350"/>
                      <a:pt x="772350" y="995121"/>
                      <a:pt x="497559" y="995121"/>
                    </a:cubicBezTo>
                    <a:cubicBezTo>
                      <a:pt x="222765" y="995121"/>
                      <a:pt x="0" y="772350"/>
                      <a:pt x="0" y="49755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00000"/>
                  </a:lnSpc>
                </a:pPr>
                <a:endParaRPr sz="1975" dirty="0">
                  <a:solidFill>
                    <a:srgbClr val="FFFFFF"/>
                  </a:solidFill>
                  <a:latin typeface="Arial Black" panose="020B0A04020102020204"/>
                </a:endParaRPr>
              </a:p>
            </p:txBody>
          </p:sp>
          <p:grpSp>
            <p:nvGrpSpPr>
              <p:cNvPr id="188" name="组合 187"/>
              <p:cNvGrpSpPr/>
              <p:nvPr/>
            </p:nvGrpSpPr>
            <p:grpSpPr>
              <a:xfrm>
                <a:off x="5736668" y="4824820"/>
                <a:ext cx="703664" cy="703666"/>
                <a:chOff x="5736668" y="4824820"/>
                <a:chExt cx="703664" cy="703666"/>
              </a:xfrm>
            </p:grpSpPr>
            <p:sp>
              <p:nvSpPr>
                <p:cNvPr id="190" name="任意多边形 116"/>
                <p:cNvSpPr/>
                <p:nvPr/>
              </p:nvSpPr>
              <p:spPr>
                <a:xfrm>
                  <a:off x="5736668" y="4824820"/>
                  <a:ext cx="703664" cy="70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121" h="995121">
                      <a:moveTo>
                        <a:pt x="0" y="497559"/>
                      </a:moveTo>
                      <a:cubicBezTo>
                        <a:pt x="0" y="222765"/>
                        <a:pt x="222765" y="0"/>
                        <a:pt x="497559" y="0"/>
                      </a:cubicBezTo>
                      <a:cubicBezTo>
                        <a:pt x="772350" y="0"/>
                        <a:pt x="995121" y="222765"/>
                        <a:pt x="995121" y="497559"/>
                      </a:cubicBezTo>
                      <a:cubicBezTo>
                        <a:pt x="995121" y="772350"/>
                        <a:pt x="772350" y="995121"/>
                        <a:pt x="497559" y="995121"/>
                      </a:cubicBezTo>
                      <a:cubicBezTo>
                        <a:pt x="222765" y="995121"/>
                        <a:pt x="0" y="772350"/>
                        <a:pt x="0" y="49755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  <p:sp>
              <p:nvSpPr>
                <p:cNvPr id="191" name="任意多边形 123"/>
                <p:cNvSpPr/>
                <p:nvPr/>
              </p:nvSpPr>
              <p:spPr>
                <a:xfrm>
                  <a:off x="5902948" y="4998280"/>
                  <a:ext cx="371104" cy="356745"/>
                </a:xfrm>
                <a:custGeom>
                  <a:avLst/>
                  <a:gdLst>
                    <a:gd name="connsiteX0" fmla="*/ 241391 w 516922"/>
                    <a:gd name="connsiteY0" fmla="*/ 466920 h 496921"/>
                    <a:gd name="connsiteX1" fmla="*/ 374792 w 516922"/>
                    <a:gd name="connsiteY1" fmla="*/ 466920 h 496921"/>
                    <a:gd name="connsiteX2" fmla="*/ 394157 w 516922"/>
                    <a:gd name="connsiteY2" fmla="*/ 492438 h 496921"/>
                    <a:gd name="connsiteX3" fmla="*/ 241391 w 516922"/>
                    <a:gd name="connsiteY3" fmla="*/ 492438 h 496921"/>
                    <a:gd name="connsiteX4" fmla="*/ 45175 w 516922"/>
                    <a:gd name="connsiteY4" fmla="*/ 266910 h 496921"/>
                    <a:gd name="connsiteX5" fmla="*/ 178975 w 516922"/>
                    <a:gd name="connsiteY5" fmla="*/ 266910 h 496921"/>
                    <a:gd name="connsiteX6" fmla="*/ 178975 w 516922"/>
                    <a:gd name="connsiteY6" fmla="*/ 312085 h 496921"/>
                    <a:gd name="connsiteX7" fmla="*/ 45175 w 516922"/>
                    <a:gd name="connsiteY7" fmla="*/ 312085 h 496921"/>
                    <a:gd name="connsiteX8" fmla="*/ 45175 w 516922"/>
                    <a:gd name="connsiteY8" fmla="*/ 167939 h 496921"/>
                    <a:gd name="connsiteX9" fmla="*/ 178975 w 516922"/>
                    <a:gd name="connsiteY9" fmla="*/ 167939 h 496921"/>
                    <a:gd name="connsiteX10" fmla="*/ 178975 w 516922"/>
                    <a:gd name="connsiteY10" fmla="*/ 213114 h 496921"/>
                    <a:gd name="connsiteX11" fmla="*/ 45175 w 516922"/>
                    <a:gd name="connsiteY11" fmla="*/ 213114 h 496921"/>
                    <a:gd name="connsiteX12" fmla="*/ 254150 w 516922"/>
                    <a:gd name="connsiteY12" fmla="*/ 92418 h 496921"/>
                    <a:gd name="connsiteX13" fmla="*/ 497537 w 516922"/>
                    <a:gd name="connsiteY13" fmla="*/ 92418 h 496921"/>
                    <a:gd name="connsiteX14" fmla="*/ 516922 w 516922"/>
                    <a:gd name="connsiteY14" fmla="*/ 111788 h 496921"/>
                    <a:gd name="connsiteX15" fmla="*/ 516922 w 516922"/>
                    <a:gd name="connsiteY15" fmla="*/ 402340 h 496921"/>
                    <a:gd name="connsiteX16" fmla="*/ 497537 w 516922"/>
                    <a:gd name="connsiteY16" fmla="*/ 421710 h 496921"/>
                    <a:gd name="connsiteX17" fmla="*/ 359690 w 516922"/>
                    <a:gd name="connsiteY17" fmla="*/ 421710 h 496921"/>
                    <a:gd name="connsiteX18" fmla="*/ 359690 w 516922"/>
                    <a:gd name="connsiteY18" fmla="*/ 458298 h 496921"/>
                    <a:gd name="connsiteX19" fmla="*/ 254150 w 516922"/>
                    <a:gd name="connsiteY19" fmla="*/ 458298 h 496921"/>
                    <a:gd name="connsiteX20" fmla="*/ 254150 w 516922"/>
                    <a:gd name="connsiteY20" fmla="*/ 382970 h 496921"/>
                    <a:gd name="connsiteX21" fmla="*/ 478152 w 516922"/>
                    <a:gd name="connsiteY21" fmla="*/ 382970 h 496921"/>
                    <a:gd name="connsiteX22" fmla="*/ 478152 w 516922"/>
                    <a:gd name="connsiteY22" fmla="*/ 131158 h 496921"/>
                    <a:gd name="connsiteX23" fmla="*/ 254150 w 516922"/>
                    <a:gd name="connsiteY23" fmla="*/ 131158 h 496921"/>
                    <a:gd name="connsiteX24" fmla="*/ 45175 w 516922"/>
                    <a:gd name="connsiteY24" fmla="*/ 75176 h 496921"/>
                    <a:gd name="connsiteX25" fmla="*/ 178975 w 516922"/>
                    <a:gd name="connsiteY25" fmla="*/ 75176 h 496921"/>
                    <a:gd name="connsiteX26" fmla="*/ 178975 w 516922"/>
                    <a:gd name="connsiteY26" fmla="*/ 120351 h 496921"/>
                    <a:gd name="connsiteX27" fmla="*/ 45175 w 516922"/>
                    <a:gd name="connsiteY27" fmla="*/ 120351 h 496921"/>
                    <a:gd name="connsiteX28" fmla="*/ 28019 w 516922"/>
                    <a:gd name="connsiteY28" fmla="*/ 27965 h 496921"/>
                    <a:gd name="connsiteX29" fmla="*/ 28019 w 516922"/>
                    <a:gd name="connsiteY29" fmla="*/ 466805 h 496921"/>
                    <a:gd name="connsiteX30" fmla="*/ 196130 w 516922"/>
                    <a:gd name="connsiteY30" fmla="*/ 466805 h 496921"/>
                    <a:gd name="connsiteX31" fmla="*/ 196130 w 516922"/>
                    <a:gd name="connsiteY31" fmla="*/ 27965 h 496921"/>
                    <a:gd name="connsiteX32" fmla="*/ 28019 w 516922"/>
                    <a:gd name="connsiteY32" fmla="*/ 0 h 496921"/>
                    <a:gd name="connsiteX33" fmla="*/ 196130 w 516922"/>
                    <a:gd name="connsiteY33" fmla="*/ 0 h 496921"/>
                    <a:gd name="connsiteX34" fmla="*/ 224149 w 516922"/>
                    <a:gd name="connsiteY34" fmla="*/ 27965 h 496921"/>
                    <a:gd name="connsiteX35" fmla="*/ 224149 w 516922"/>
                    <a:gd name="connsiteY35" fmla="*/ 466805 h 496921"/>
                    <a:gd name="connsiteX36" fmla="*/ 196130 w 516922"/>
                    <a:gd name="connsiteY36" fmla="*/ 496921 h 496921"/>
                    <a:gd name="connsiteX37" fmla="*/ 28019 w 516922"/>
                    <a:gd name="connsiteY37" fmla="*/ 496921 h 496921"/>
                    <a:gd name="connsiteX38" fmla="*/ 0 w 516922"/>
                    <a:gd name="connsiteY38" fmla="*/ 466805 h 496921"/>
                    <a:gd name="connsiteX39" fmla="*/ 0 w 516922"/>
                    <a:gd name="connsiteY39" fmla="*/ 27965 h 496921"/>
                    <a:gd name="connsiteX40" fmla="*/ 28019 w 516922"/>
                    <a:gd name="connsiteY40" fmla="*/ 0 h 4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516922" h="496921">
                      <a:moveTo>
                        <a:pt x="241391" y="466920"/>
                      </a:moveTo>
                      <a:lnTo>
                        <a:pt x="374792" y="466920"/>
                      </a:lnTo>
                      <a:lnTo>
                        <a:pt x="394157" y="492438"/>
                      </a:lnTo>
                      <a:lnTo>
                        <a:pt x="241391" y="492438"/>
                      </a:lnTo>
                      <a:close/>
                      <a:moveTo>
                        <a:pt x="45175" y="266910"/>
                      </a:moveTo>
                      <a:lnTo>
                        <a:pt x="178975" y="266910"/>
                      </a:lnTo>
                      <a:lnTo>
                        <a:pt x="178975" y="312085"/>
                      </a:lnTo>
                      <a:lnTo>
                        <a:pt x="45175" y="312085"/>
                      </a:lnTo>
                      <a:close/>
                      <a:moveTo>
                        <a:pt x="45175" y="167939"/>
                      </a:moveTo>
                      <a:lnTo>
                        <a:pt x="178975" y="167939"/>
                      </a:lnTo>
                      <a:lnTo>
                        <a:pt x="178975" y="213114"/>
                      </a:lnTo>
                      <a:lnTo>
                        <a:pt x="45175" y="213114"/>
                      </a:lnTo>
                      <a:close/>
                      <a:moveTo>
                        <a:pt x="254150" y="92418"/>
                      </a:moveTo>
                      <a:lnTo>
                        <a:pt x="497537" y="92418"/>
                      </a:lnTo>
                      <a:cubicBezTo>
                        <a:pt x="508307" y="92418"/>
                        <a:pt x="516922" y="101027"/>
                        <a:pt x="516922" y="111788"/>
                      </a:cubicBezTo>
                      <a:lnTo>
                        <a:pt x="516922" y="402340"/>
                      </a:lnTo>
                      <a:cubicBezTo>
                        <a:pt x="516922" y="413101"/>
                        <a:pt x="508307" y="421710"/>
                        <a:pt x="497537" y="421710"/>
                      </a:cubicBezTo>
                      <a:lnTo>
                        <a:pt x="359690" y="421710"/>
                      </a:lnTo>
                      <a:lnTo>
                        <a:pt x="359690" y="458298"/>
                      </a:lnTo>
                      <a:lnTo>
                        <a:pt x="254150" y="458298"/>
                      </a:lnTo>
                      <a:lnTo>
                        <a:pt x="254150" y="382970"/>
                      </a:lnTo>
                      <a:lnTo>
                        <a:pt x="478152" y="382970"/>
                      </a:lnTo>
                      <a:lnTo>
                        <a:pt x="478152" y="131158"/>
                      </a:lnTo>
                      <a:lnTo>
                        <a:pt x="254150" y="131158"/>
                      </a:lnTo>
                      <a:close/>
                      <a:moveTo>
                        <a:pt x="45175" y="75176"/>
                      </a:moveTo>
                      <a:lnTo>
                        <a:pt x="178975" y="75176"/>
                      </a:lnTo>
                      <a:lnTo>
                        <a:pt x="178975" y="120351"/>
                      </a:lnTo>
                      <a:lnTo>
                        <a:pt x="45175" y="120351"/>
                      </a:lnTo>
                      <a:close/>
                      <a:moveTo>
                        <a:pt x="28019" y="27965"/>
                      </a:moveTo>
                      <a:lnTo>
                        <a:pt x="28019" y="466805"/>
                      </a:lnTo>
                      <a:lnTo>
                        <a:pt x="196130" y="466805"/>
                      </a:lnTo>
                      <a:lnTo>
                        <a:pt x="196130" y="27965"/>
                      </a:lnTo>
                      <a:close/>
                      <a:moveTo>
                        <a:pt x="28019" y="0"/>
                      </a:moveTo>
                      <a:lnTo>
                        <a:pt x="196130" y="0"/>
                      </a:lnTo>
                      <a:cubicBezTo>
                        <a:pt x="211217" y="0"/>
                        <a:pt x="224149" y="12907"/>
                        <a:pt x="224149" y="27965"/>
                      </a:cubicBezTo>
                      <a:lnTo>
                        <a:pt x="224149" y="466805"/>
                      </a:lnTo>
                      <a:cubicBezTo>
                        <a:pt x="224149" y="484014"/>
                        <a:pt x="211217" y="496921"/>
                        <a:pt x="196130" y="496921"/>
                      </a:cubicBezTo>
                      <a:lnTo>
                        <a:pt x="28019" y="496921"/>
                      </a:lnTo>
                      <a:cubicBezTo>
                        <a:pt x="12932" y="496921"/>
                        <a:pt x="0" y="484014"/>
                        <a:pt x="0" y="466805"/>
                      </a:cubicBezTo>
                      <a:lnTo>
                        <a:pt x="0" y="27965"/>
                      </a:lnTo>
                      <a:cubicBezTo>
                        <a:pt x="0" y="12907"/>
                        <a:pt x="12932" y="0"/>
                        <a:pt x="2801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7600" cap="flat">
                  <a:noFill/>
                  <a:bevel/>
                </a:ln>
              </p:spPr>
              <p:txBody>
                <a:bodyPr wrap="square" lIns="0" tIns="0" rIns="0" bIns="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endParaRPr sz="1975" dirty="0">
                    <a:solidFill>
                      <a:srgbClr val="FFFFFF"/>
                    </a:solidFill>
                    <a:latin typeface="Arial Black" panose="020B0A04020102020204"/>
                  </a:endParaRPr>
                </a:p>
              </p:txBody>
            </p:sp>
          </p:grpSp>
          <p:sp>
            <p:nvSpPr>
              <p:cNvPr id="189" name="任意多边形 28"/>
              <p:cNvSpPr/>
              <p:nvPr/>
            </p:nvSpPr>
            <p:spPr>
              <a:xfrm>
                <a:off x="5900657" y="2216619"/>
                <a:ext cx="371767" cy="342883"/>
              </a:xfrm>
              <a:custGeom>
                <a:avLst/>
                <a:gdLst>
                  <a:gd name="connsiteX0" fmla="*/ 176147 w 578111"/>
                  <a:gd name="connsiteY0" fmla="*/ 221031 h 533197"/>
                  <a:gd name="connsiteX1" fmla="*/ 212154 w 578111"/>
                  <a:gd name="connsiteY1" fmla="*/ 256947 h 533197"/>
                  <a:gd name="connsiteX2" fmla="*/ 212154 w 578111"/>
                  <a:gd name="connsiteY2" fmla="*/ 348118 h 533197"/>
                  <a:gd name="connsiteX3" fmla="*/ 176147 w 578111"/>
                  <a:gd name="connsiteY3" fmla="*/ 384955 h 533197"/>
                  <a:gd name="connsiteX4" fmla="*/ 139217 w 578111"/>
                  <a:gd name="connsiteY4" fmla="*/ 348118 h 533197"/>
                  <a:gd name="connsiteX5" fmla="*/ 139217 w 578111"/>
                  <a:gd name="connsiteY5" fmla="*/ 256947 h 533197"/>
                  <a:gd name="connsiteX6" fmla="*/ 176147 w 578111"/>
                  <a:gd name="connsiteY6" fmla="*/ 221031 h 533197"/>
                  <a:gd name="connsiteX7" fmla="*/ 267503 w 578111"/>
                  <a:gd name="connsiteY7" fmla="*/ 184193 h 533197"/>
                  <a:gd name="connsiteX8" fmla="*/ 303437 w 578111"/>
                  <a:gd name="connsiteY8" fmla="*/ 221030 h 533197"/>
                  <a:gd name="connsiteX9" fmla="*/ 303437 w 578111"/>
                  <a:gd name="connsiteY9" fmla="*/ 348119 h 533197"/>
                  <a:gd name="connsiteX10" fmla="*/ 267503 w 578111"/>
                  <a:gd name="connsiteY10" fmla="*/ 384956 h 533197"/>
                  <a:gd name="connsiteX11" fmla="*/ 230648 w 578111"/>
                  <a:gd name="connsiteY11" fmla="*/ 348119 h 533197"/>
                  <a:gd name="connsiteX12" fmla="*/ 230648 w 578111"/>
                  <a:gd name="connsiteY12" fmla="*/ 221030 h 533197"/>
                  <a:gd name="connsiteX13" fmla="*/ 267503 w 578111"/>
                  <a:gd name="connsiteY13" fmla="*/ 184193 h 533197"/>
                  <a:gd name="connsiteX14" fmla="*/ 357937 w 578111"/>
                  <a:gd name="connsiteY14" fmla="*/ 148390 h 533197"/>
                  <a:gd name="connsiteX15" fmla="*/ 394867 w 578111"/>
                  <a:gd name="connsiteY15" fmla="*/ 184289 h 533197"/>
                  <a:gd name="connsiteX16" fmla="*/ 394867 w 578111"/>
                  <a:gd name="connsiteY16" fmla="*/ 348136 h 533197"/>
                  <a:gd name="connsiteX17" fmla="*/ 357937 w 578111"/>
                  <a:gd name="connsiteY17" fmla="*/ 384955 h 533197"/>
                  <a:gd name="connsiteX18" fmla="*/ 321930 w 578111"/>
                  <a:gd name="connsiteY18" fmla="*/ 348136 h 533197"/>
                  <a:gd name="connsiteX19" fmla="*/ 321930 w 578111"/>
                  <a:gd name="connsiteY19" fmla="*/ 184289 h 533197"/>
                  <a:gd name="connsiteX20" fmla="*/ 357937 w 578111"/>
                  <a:gd name="connsiteY20" fmla="*/ 148390 h 533197"/>
                  <a:gd name="connsiteX21" fmla="*/ 267469 w 578111"/>
                  <a:gd name="connsiteY21" fmla="*/ 0 h 533197"/>
                  <a:gd name="connsiteX22" fmla="*/ 529404 w 578111"/>
                  <a:gd name="connsiteY22" fmla="*/ 218252 h 533197"/>
                  <a:gd name="connsiteX23" fmla="*/ 566296 w 578111"/>
                  <a:gd name="connsiteY23" fmla="*/ 218252 h 533197"/>
                  <a:gd name="connsiteX24" fmla="*/ 576441 w 578111"/>
                  <a:gd name="connsiteY24" fmla="*/ 224698 h 533197"/>
                  <a:gd name="connsiteX25" fmla="*/ 575519 w 578111"/>
                  <a:gd name="connsiteY25" fmla="*/ 237590 h 533197"/>
                  <a:gd name="connsiteX26" fmla="*/ 514647 w 578111"/>
                  <a:gd name="connsiteY26" fmla="*/ 310341 h 533197"/>
                  <a:gd name="connsiteX27" fmla="*/ 505424 w 578111"/>
                  <a:gd name="connsiteY27" fmla="*/ 314945 h 533197"/>
                  <a:gd name="connsiteX28" fmla="*/ 496201 w 578111"/>
                  <a:gd name="connsiteY28" fmla="*/ 310341 h 533197"/>
                  <a:gd name="connsiteX29" fmla="*/ 435328 w 578111"/>
                  <a:gd name="connsiteY29" fmla="*/ 237590 h 533197"/>
                  <a:gd name="connsiteX30" fmla="*/ 433484 w 578111"/>
                  <a:gd name="connsiteY30" fmla="*/ 224698 h 533197"/>
                  <a:gd name="connsiteX31" fmla="*/ 444551 w 578111"/>
                  <a:gd name="connsiteY31" fmla="*/ 218252 h 533197"/>
                  <a:gd name="connsiteX32" fmla="*/ 480521 w 578111"/>
                  <a:gd name="connsiteY32" fmla="*/ 218252 h 533197"/>
                  <a:gd name="connsiteX33" fmla="*/ 267469 w 578111"/>
                  <a:gd name="connsiteY33" fmla="*/ 47886 h 533197"/>
                  <a:gd name="connsiteX34" fmla="*/ 48882 w 578111"/>
                  <a:gd name="connsiteY34" fmla="*/ 266138 h 533197"/>
                  <a:gd name="connsiteX35" fmla="*/ 267469 w 578111"/>
                  <a:gd name="connsiteY35" fmla="*/ 484390 h 533197"/>
                  <a:gd name="connsiteX36" fmla="*/ 456541 w 578111"/>
                  <a:gd name="connsiteY36" fmla="*/ 375724 h 533197"/>
                  <a:gd name="connsiteX37" fmla="*/ 489744 w 578111"/>
                  <a:gd name="connsiteY37" fmla="*/ 366515 h 533197"/>
                  <a:gd name="connsiteX38" fmla="*/ 498967 w 578111"/>
                  <a:gd name="connsiteY38" fmla="*/ 399668 h 533197"/>
                  <a:gd name="connsiteX39" fmla="*/ 267469 w 578111"/>
                  <a:gd name="connsiteY39" fmla="*/ 533197 h 533197"/>
                  <a:gd name="connsiteX40" fmla="*/ 0 w 578111"/>
                  <a:gd name="connsiteY40" fmla="*/ 266138 h 533197"/>
                  <a:gd name="connsiteX41" fmla="*/ 267469 w 578111"/>
                  <a:gd name="connsiteY41" fmla="*/ 0 h 53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78111" h="533197">
                    <a:moveTo>
                      <a:pt x="176147" y="221031"/>
                    </a:moveTo>
                    <a:cubicBezTo>
                      <a:pt x="196459" y="221031"/>
                      <a:pt x="212154" y="237608"/>
                      <a:pt x="212154" y="256947"/>
                    </a:cubicBezTo>
                    <a:lnTo>
                      <a:pt x="212154" y="348118"/>
                    </a:lnTo>
                    <a:cubicBezTo>
                      <a:pt x="212154" y="368378"/>
                      <a:pt x="196459" y="384955"/>
                      <a:pt x="176147" y="384955"/>
                    </a:cubicBezTo>
                    <a:cubicBezTo>
                      <a:pt x="155836" y="384955"/>
                      <a:pt x="139217" y="368378"/>
                      <a:pt x="139217" y="348118"/>
                    </a:cubicBezTo>
                    <a:lnTo>
                      <a:pt x="139217" y="256947"/>
                    </a:lnTo>
                    <a:cubicBezTo>
                      <a:pt x="139217" y="237608"/>
                      <a:pt x="155836" y="221031"/>
                      <a:pt x="176147" y="221031"/>
                    </a:cubicBezTo>
                    <a:close/>
                    <a:moveTo>
                      <a:pt x="267503" y="184193"/>
                    </a:moveTo>
                    <a:cubicBezTo>
                      <a:pt x="286852" y="184193"/>
                      <a:pt x="303437" y="200770"/>
                      <a:pt x="303437" y="221030"/>
                    </a:cubicBezTo>
                    <a:lnTo>
                      <a:pt x="303437" y="348119"/>
                    </a:lnTo>
                    <a:cubicBezTo>
                      <a:pt x="303437" y="368379"/>
                      <a:pt x="287774" y="384956"/>
                      <a:pt x="267503" y="384956"/>
                    </a:cubicBezTo>
                    <a:cubicBezTo>
                      <a:pt x="247233" y="384956"/>
                      <a:pt x="230648" y="368379"/>
                      <a:pt x="230648" y="348119"/>
                    </a:cubicBezTo>
                    <a:lnTo>
                      <a:pt x="230648" y="221030"/>
                    </a:lnTo>
                    <a:cubicBezTo>
                      <a:pt x="230648" y="200770"/>
                      <a:pt x="247233" y="184193"/>
                      <a:pt x="267503" y="184193"/>
                    </a:cubicBezTo>
                    <a:close/>
                    <a:moveTo>
                      <a:pt x="357937" y="148390"/>
                    </a:moveTo>
                    <a:cubicBezTo>
                      <a:pt x="378249" y="148390"/>
                      <a:pt x="394867" y="164959"/>
                      <a:pt x="394867" y="184289"/>
                    </a:cubicBezTo>
                    <a:lnTo>
                      <a:pt x="394867" y="348136"/>
                    </a:lnTo>
                    <a:cubicBezTo>
                      <a:pt x="394867" y="368386"/>
                      <a:pt x="378249" y="384955"/>
                      <a:pt x="357937" y="384955"/>
                    </a:cubicBezTo>
                    <a:cubicBezTo>
                      <a:pt x="338549" y="384955"/>
                      <a:pt x="321930" y="368386"/>
                      <a:pt x="321930" y="348136"/>
                    </a:cubicBezTo>
                    <a:lnTo>
                      <a:pt x="321930" y="184289"/>
                    </a:lnTo>
                    <a:cubicBezTo>
                      <a:pt x="321930" y="164959"/>
                      <a:pt x="338549" y="148390"/>
                      <a:pt x="357937" y="148390"/>
                    </a:cubicBezTo>
                    <a:close/>
                    <a:moveTo>
                      <a:pt x="267469" y="0"/>
                    </a:moveTo>
                    <a:cubicBezTo>
                      <a:pt x="397514" y="0"/>
                      <a:pt x="507268" y="93931"/>
                      <a:pt x="529404" y="218252"/>
                    </a:cubicBezTo>
                    <a:lnTo>
                      <a:pt x="566296" y="218252"/>
                    </a:lnTo>
                    <a:cubicBezTo>
                      <a:pt x="570907" y="218252"/>
                      <a:pt x="574597" y="221014"/>
                      <a:pt x="576441" y="224698"/>
                    </a:cubicBezTo>
                    <a:cubicBezTo>
                      <a:pt x="579208" y="229302"/>
                      <a:pt x="578286" y="233907"/>
                      <a:pt x="575519" y="237590"/>
                    </a:cubicBezTo>
                    <a:lnTo>
                      <a:pt x="514647" y="310341"/>
                    </a:lnTo>
                    <a:cubicBezTo>
                      <a:pt x="511880" y="313104"/>
                      <a:pt x="509113" y="314945"/>
                      <a:pt x="505424" y="314945"/>
                    </a:cubicBezTo>
                    <a:cubicBezTo>
                      <a:pt x="501734" y="314945"/>
                      <a:pt x="498045" y="313104"/>
                      <a:pt x="496201" y="310341"/>
                    </a:cubicBezTo>
                    <a:lnTo>
                      <a:pt x="435328" y="237590"/>
                    </a:lnTo>
                    <a:cubicBezTo>
                      <a:pt x="431639" y="233907"/>
                      <a:pt x="431639" y="229302"/>
                      <a:pt x="433484" y="224698"/>
                    </a:cubicBezTo>
                    <a:cubicBezTo>
                      <a:pt x="435328" y="221014"/>
                      <a:pt x="439940" y="218252"/>
                      <a:pt x="444551" y="218252"/>
                    </a:cubicBezTo>
                    <a:lnTo>
                      <a:pt x="480521" y="218252"/>
                    </a:lnTo>
                    <a:cubicBezTo>
                      <a:pt x="458386" y="120637"/>
                      <a:pt x="370767" y="47886"/>
                      <a:pt x="267469" y="47886"/>
                    </a:cubicBezTo>
                    <a:cubicBezTo>
                      <a:pt x="146647" y="47886"/>
                      <a:pt x="48882" y="146422"/>
                      <a:pt x="48882" y="266138"/>
                    </a:cubicBezTo>
                    <a:cubicBezTo>
                      <a:pt x="48882" y="386775"/>
                      <a:pt x="146647" y="484390"/>
                      <a:pt x="267469" y="484390"/>
                    </a:cubicBezTo>
                    <a:cubicBezTo>
                      <a:pt x="344942" y="484390"/>
                      <a:pt x="417805" y="442949"/>
                      <a:pt x="456541" y="375724"/>
                    </a:cubicBezTo>
                    <a:cubicBezTo>
                      <a:pt x="462998" y="363753"/>
                      <a:pt x="477754" y="360069"/>
                      <a:pt x="489744" y="366515"/>
                    </a:cubicBezTo>
                    <a:cubicBezTo>
                      <a:pt x="501734" y="373883"/>
                      <a:pt x="505424" y="388617"/>
                      <a:pt x="498967" y="399668"/>
                    </a:cubicBezTo>
                    <a:cubicBezTo>
                      <a:pt x="451008" y="482548"/>
                      <a:pt x="362466" y="533197"/>
                      <a:pt x="267469" y="533197"/>
                    </a:cubicBezTo>
                    <a:cubicBezTo>
                      <a:pt x="119900" y="533197"/>
                      <a:pt x="0" y="413481"/>
                      <a:pt x="0" y="266138"/>
                    </a:cubicBezTo>
                    <a:cubicBezTo>
                      <a:pt x="0" y="119716"/>
                      <a:pt x="119900" y="0"/>
                      <a:pt x="2674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600" cap="flat">
                <a:noFill/>
                <a:beve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162" name="图片 16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63" name="文本框 16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478658" y="325571"/>
              <a:ext cx="5532873" cy="772364"/>
              <a:chOff x="1478658" y="325571"/>
              <a:chExt cx="5532873" cy="772364"/>
            </a:xfrm>
          </p:grpSpPr>
          <p:sp>
            <p:nvSpPr>
              <p:cNvPr id="165" name="文本框 164"/>
              <p:cNvSpPr txBox="1"/>
              <p:nvPr/>
            </p:nvSpPr>
            <p:spPr>
              <a:xfrm>
                <a:off x="1478659" y="3255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产品灵感来源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1478658" y="8517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 inspiration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559015" y="1085850"/>
            <a:ext cx="11153260" cy="4954583"/>
            <a:chOff x="559015" y="1085850"/>
            <a:chExt cx="11153260" cy="4954583"/>
          </a:xfrm>
        </p:grpSpPr>
        <p:pic>
          <p:nvPicPr>
            <p:cNvPr id="49" name="图片 48" descr="图片包含 室内, 用具, 墙壁&#10;&#10;已生成高可信度的说明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20" r="12603"/>
            <a:stretch>
              <a:fillRect/>
            </a:stretch>
          </p:blipFill>
          <p:spPr>
            <a:xfrm>
              <a:off x="6057199" y="1085850"/>
              <a:ext cx="5655076" cy="4954583"/>
            </a:xfrm>
            <a:prstGeom prst="rect">
              <a:avLst/>
            </a:prstGeom>
          </p:spPr>
        </p:pic>
        <p:sp>
          <p:nvSpPr>
            <p:cNvPr id="50" name="矩形 49"/>
            <p:cNvSpPr/>
            <p:nvPr/>
          </p:nvSpPr>
          <p:spPr>
            <a:xfrm>
              <a:off x="559015" y="2218271"/>
              <a:ext cx="5348171" cy="267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rgbClr val="333333"/>
                  </a:solidFill>
                  <a:latin typeface="Helvetica" pitchFamily="34" charset="0"/>
                </a:rPr>
                <a:t>原型：</a:t>
              </a:r>
              <a:r>
                <a:rPr lang="en-US" altLang="zh-CN" sz="2800" dirty="0" err="1">
                  <a:solidFill>
                    <a:srgbClr val="333333"/>
                  </a:solidFill>
                  <a:latin typeface="Helvetica" pitchFamily="34" charset="0"/>
                </a:rPr>
                <a:t>Gentlewasher</a:t>
              </a:r>
              <a:r>
                <a:rPr lang="zh-CN" altLang="en-US" sz="2800" dirty="0">
                  <a:solidFill>
                    <a:srgbClr val="333333"/>
                  </a:solidFill>
                  <a:latin typeface="Helvetica" pitchFamily="34" charset="0"/>
                </a:rPr>
                <a:t>手摇洗衣机</a:t>
              </a:r>
              <a:r>
                <a:rPr lang="en-US" altLang="zh-CN" sz="2800" dirty="0">
                  <a:solidFill>
                    <a:srgbClr val="333333"/>
                  </a:solidFill>
                  <a:latin typeface="Helvetica" pitchFamily="34" charset="0"/>
                </a:rPr>
                <a:t>【</a:t>
              </a:r>
              <a:r>
                <a:rPr lang="zh-CN" altLang="en-US" sz="2800" dirty="0">
                  <a:solidFill>
                    <a:srgbClr val="333333"/>
                  </a:solidFill>
                  <a:latin typeface="Helvetica" pitchFamily="34" charset="0"/>
                </a:rPr>
                <a:t>荷兰初创品牌</a:t>
              </a:r>
              <a:r>
                <a:rPr lang="en-US" altLang="zh-CN" sz="2800" dirty="0" err="1">
                  <a:solidFill>
                    <a:srgbClr val="333333"/>
                  </a:solidFill>
                  <a:latin typeface="Helvetica" pitchFamily="34" charset="0"/>
                </a:rPr>
                <a:t>Monono</a:t>
              </a:r>
              <a:r>
                <a:rPr lang="en-US" altLang="zh-CN" sz="2800" dirty="0">
                  <a:solidFill>
                    <a:srgbClr val="333333"/>
                  </a:solidFill>
                  <a:latin typeface="Helvetica" pitchFamily="34" charset="0"/>
                </a:rPr>
                <a:t> 】</a:t>
              </a:r>
              <a:endParaRPr lang="en-US" altLang="zh-CN" sz="2800" dirty="0">
                <a:solidFill>
                  <a:srgbClr val="333333"/>
                </a:solidFill>
                <a:latin typeface="Helvetica" pitchFamily="34" charset="0"/>
              </a:endParaRPr>
            </a:p>
            <a:p>
              <a:r>
                <a:rPr lang="zh-CN" altLang="en-US" sz="2800" b="1" dirty="0">
                  <a:solidFill>
                    <a:srgbClr val="333333"/>
                  </a:solidFill>
                  <a:latin typeface="Helvetica" pitchFamily="34" charset="0"/>
                </a:rPr>
                <a:t>适用面料：</a:t>
              </a:r>
              <a:r>
                <a:rPr lang="zh-CN" altLang="en-US" sz="2800" dirty="0">
                  <a:solidFill>
                    <a:srgbClr val="333333"/>
                  </a:solidFill>
                  <a:latin typeface="Helvetica" pitchFamily="34" charset="0"/>
                </a:rPr>
                <a:t>内衣，羊绒、丝绸面料的衣服，健身服装，婴儿服装</a:t>
              </a:r>
              <a:endParaRPr lang="en-US" altLang="zh-CN" sz="2800" dirty="0">
                <a:solidFill>
                  <a:srgbClr val="333333"/>
                </a:solidFill>
                <a:latin typeface="Helvetica" pitchFamily="34" charset="0"/>
              </a:endParaRPr>
            </a:p>
            <a:p>
              <a:r>
                <a:rPr lang="zh-CN" altLang="en-US" sz="2800" b="1" dirty="0">
                  <a:solidFill>
                    <a:srgbClr val="333333"/>
                  </a:solidFill>
                  <a:latin typeface="Helvetica" pitchFamily="34" charset="0"/>
                </a:rPr>
                <a:t>洗衣时间：</a:t>
              </a:r>
              <a:r>
                <a:rPr lang="en-US" altLang="zh-CN" sz="2800" dirty="0">
                  <a:solidFill>
                    <a:srgbClr val="333333"/>
                  </a:solidFill>
                  <a:latin typeface="Helvetica" pitchFamily="34" charset="0"/>
                </a:rPr>
                <a:t>5min</a:t>
              </a:r>
              <a:endParaRPr lang="en-US" altLang="zh-CN" sz="2800" dirty="0">
                <a:solidFill>
                  <a:srgbClr val="333333"/>
                </a:solidFill>
                <a:latin typeface="Helvetica" pitchFamily="34" charset="0"/>
              </a:endParaRPr>
            </a:p>
            <a:p>
              <a:r>
                <a:rPr lang="zh-CN" altLang="en-US" sz="2800" b="1" dirty="0">
                  <a:solidFill>
                    <a:srgbClr val="333333"/>
                  </a:solidFill>
                  <a:latin typeface="Helvetica" pitchFamily="34" charset="0"/>
                </a:rPr>
                <a:t>容量：</a:t>
              </a:r>
              <a:r>
                <a:rPr lang="en-US" altLang="zh-CN" sz="2800" dirty="0">
                  <a:solidFill>
                    <a:srgbClr val="333333"/>
                  </a:solidFill>
                  <a:latin typeface="Helvetica" pitchFamily="34" charset="0"/>
                </a:rPr>
                <a:t>19</a:t>
              </a:r>
              <a:r>
                <a:rPr lang="zh-CN" altLang="en-US" sz="2800" dirty="0">
                  <a:solidFill>
                    <a:srgbClr val="333333"/>
                  </a:solidFill>
                  <a:latin typeface="Helvetica" pitchFamily="34" charset="0"/>
                </a:rPr>
                <a:t>升</a:t>
              </a:r>
              <a:endParaRPr lang="zh-CN" altLang="en-US" sz="280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Product Model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model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6802453" y="2580830"/>
            <a:ext cx="472582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SIZE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300mm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300mm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500mm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67535" y="5504815"/>
            <a:ext cx="3809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 exterior view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866" y="1262178"/>
            <a:ext cx="5240592" cy="40779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59015" y="325571"/>
            <a:ext cx="8902560" cy="613574"/>
            <a:chOff x="559015" y="325571"/>
            <a:chExt cx="8902560" cy="613574"/>
          </a:xfrm>
        </p:grpSpPr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478658" y="325571"/>
              <a:ext cx="79829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intro</a:t>
              </a:r>
              <a:endParaRPr lang="zh-CN" altLang="en-US" sz="3200" b="1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711415" y="568325"/>
            <a:ext cx="70485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57934" y="240062"/>
            <a:ext cx="863431" cy="846253"/>
            <a:chOff x="479725" y="239597"/>
            <a:chExt cx="863431" cy="84625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559014" y="401113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78658" y="2036205"/>
            <a:ext cx="2821924" cy="2785590"/>
            <a:chOff x="1659242" y="1889356"/>
            <a:chExt cx="2821924" cy="2785590"/>
          </a:xfrm>
        </p:grpSpPr>
        <p:grpSp>
          <p:nvGrpSpPr>
            <p:cNvPr id="3" name="组合 2"/>
            <p:cNvGrpSpPr/>
            <p:nvPr/>
          </p:nvGrpSpPr>
          <p:grpSpPr>
            <a:xfrm>
              <a:off x="1659242" y="1889356"/>
              <a:ext cx="2821924" cy="2785590"/>
              <a:chOff x="1659242" y="1889356"/>
              <a:chExt cx="2821924" cy="278559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1659242" y="1889356"/>
                <a:ext cx="2821924" cy="27855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811642" y="2041756"/>
                <a:ext cx="2524188" cy="249391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986246" y="2928208"/>
              <a:ext cx="24222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/>
                <a:t>洗衣痛点</a:t>
              </a:r>
              <a:endParaRPr lang="zh-CN" altLang="en-US" sz="4000" b="1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349802" y="1564394"/>
            <a:ext cx="4308926" cy="3742331"/>
            <a:chOff x="5767641" y="1968112"/>
            <a:chExt cx="3693934" cy="3742331"/>
          </a:xfrm>
        </p:grpSpPr>
        <p:sp>
          <p:nvSpPr>
            <p:cNvPr id="6" name="矩形 5"/>
            <p:cNvSpPr/>
            <p:nvPr/>
          </p:nvSpPr>
          <p:spPr>
            <a:xfrm>
              <a:off x="5767641" y="1968112"/>
              <a:ext cx="3693934" cy="6903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5767641" y="5020102"/>
              <a:ext cx="3693934" cy="69034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5767641" y="2985442"/>
              <a:ext cx="3693934" cy="69034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5767641" y="4002772"/>
              <a:ext cx="3693934" cy="69034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582944" y="1678731"/>
            <a:ext cx="38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大学生住宿，宿舍衣物清洗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65458" y="2696061"/>
            <a:ext cx="38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中国烘衣市场的不足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965458" y="3713391"/>
            <a:ext cx="38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公用洗衣机卫生问题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626343" y="4717604"/>
            <a:ext cx="38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洗鞋机不实用</a:t>
            </a:r>
            <a:r>
              <a:rPr lang="en-US" altLang="zh-CN" sz="2400" b="1" dirty="0">
                <a:solidFill>
                  <a:schemeClr val="bg1"/>
                </a:solidFill>
              </a:rPr>
              <a:t>……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WechatIMG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9225" y="1972310"/>
            <a:ext cx="5240655" cy="35267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11" y="1950448"/>
            <a:ext cx="5879937" cy="3548418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Product Model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model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985520" y="5734050"/>
            <a:ext cx="47383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Front exterior view</a:t>
            </a:r>
            <a:endParaRPr lang="zh-CN" altLang="en-US" sz="2800" b="1" dirty="0"/>
          </a:p>
        </p:txBody>
      </p:sp>
      <p:cxnSp>
        <p:nvCxnSpPr>
          <p:cNvPr id="5" name="直接箭头连接符 4"/>
          <p:cNvCxnSpPr>
            <a:endCxn id="24" idx="2"/>
          </p:cNvCxnSpPr>
          <p:nvPr/>
        </p:nvCxnSpPr>
        <p:spPr>
          <a:xfrm flipV="1">
            <a:off x="4685826" y="1607701"/>
            <a:ext cx="552529" cy="1340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endCxn id="23" idx="2"/>
          </p:cNvCxnSpPr>
          <p:nvPr/>
        </p:nvCxnSpPr>
        <p:spPr>
          <a:xfrm flipV="1">
            <a:off x="10657840" y="1277620"/>
            <a:ext cx="349885" cy="2435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/>
          <p:cNvCxnSpPr>
            <a:endCxn id="26" idx="1"/>
          </p:cNvCxnSpPr>
          <p:nvPr/>
        </p:nvCxnSpPr>
        <p:spPr>
          <a:xfrm rot="5400000" flipH="1" flipV="1">
            <a:off x="6205667" y="2578419"/>
            <a:ext cx="2491456" cy="5347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0274935" y="909320"/>
            <a:ext cx="1464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Water tank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4451041" y="1239639"/>
            <a:ext cx="157335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Controller</a:t>
            </a:r>
            <a:endParaRPr lang="en-US" altLang="zh-CN" dirty="0"/>
          </a:p>
        </p:txBody>
      </p:sp>
      <p:sp>
        <p:nvSpPr>
          <p:cNvPr id="26" name="文本框 25"/>
          <p:cNvSpPr txBox="1"/>
          <p:nvPr/>
        </p:nvSpPr>
        <p:spPr>
          <a:xfrm>
            <a:off x="7719060" y="1277620"/>
            <a:ext cx="25311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Storage of laundry detergent</a:t>
            </a:r>
            <a:r>
              <a:rPr lang="en-US" altLang="zh-CN" dirty="0"/>
              <a:t>&amp; </a:t>
            </a:r>
            <a:r>
              <a:rPr lang="zh-CN" altLang="en-US" dirty="0"/>
              <a:t>disinfectant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708724" y="5734090"/>
            <a:ext cx="4198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section view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产品模型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 model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41099" y="1878226"/>
            <a:ext cx="10909801" cy="3929449"/>
            <a:chOff x="1180358" y="1915296"/>
            <a:chExt cx="10909801" cy="3929449"/>
          </a:xfrm>
        </p:grpSpPr>
        <p:pic>
          <p:nvPicPr>
            <p:cNvPr id="10" name="图片 9" descr="图片包含 室内&#10;&#10;已生成高可信度的说明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0358" y="1915296"/>
              <a:ext cx="5239265" cy="3929449"/>
            </a:xfrm>
            <a:prstGeom prst="rect">
              <a:avLst/>
            </a:prstGeom>
          </p:spPr>
        </p:pic>
        <p:pic>
          <p:nvPicPr>
            <p:cNvPr id="12" name="图片 11" descr="图片包含 墙壁, 卫生间, 物体, 室内&#10;&#10;已生成极高可信度的说明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0894" y="1915296"/>
              <a:ext cx="5239265" cy="392944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室内, 墙壁, 抽水马桶, 物体&#10;&#10;已生成极高可信度的说明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38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73" r="8255"/>
          <a:stretch>
            <a:fillRect/>
          </a:stretch>
        </p:blipFill>
        <p:spPr>
          <a:xfrm>
            <a:off x="6096635" y="3162935"/>
            <a:ext cx="6095365" cy="4198620"/>
          </a:xfrm>
          <a:prstGeom prst="rect">
            <a:avLst/>
          </a:prstGeom>
        </p:spPr>
      </p:pic>
      <p:pic>
        <p:nvPicPr>
          <p:cNvPr id="3" name="图片 2" descr="图片包含 室内, 墙壁, 抽水马桶, 物体&#10;&#10;已生成极高可信度的说明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38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73" r="8255"/>
          <a:stretch>
            <a:fillRect/>
          </a:stretch>
        </p:blipFill>
        <p:spPr>
          <a:xfrm>
            <a:off x="6096635" y="0"/>
            <a:ext cx="6095365" cy="4198620"/>
          </a:xfrm>
          <a:prstGeom prst="rect">
            <a:avLst/>
          </a:prstGeom>
        </p:spPr>
      </p:pic>
      <p:pic>
        <p:nvPicPr>
          <p:cNvPr id="5" name="图片 4" descr="图片包含 室内, 卫生间, 墙壁, 建筑物&#10;&#10;已生成极高可信度的说明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02" b="5476"/>
          <a:stretch>
            <a:fillRect/>
          </a:stretch>
        </p:blipFill>
        <p:spPr>
          <a:xfrm>
            <a:off x="0" y="0"/>
            <a:ext cx="6233160" cy="6981190"/>
          </a:xfrm>
          <a:prstGeom prst="rect">
            <a:avLst/>
          </a:prstGeom>
        </p:spPr>
      </p:pic>
      <p:pic>
        <p:nvPicPr>
          <p:cNvPr id="4" name="图片 3" descr="WechatIMG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635" y="863600"/>
            <a:ext cx="6087745" cy="5101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成本分析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cost analysis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4.2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2163" y="1194750"/>
            <a:ext cx="7392515" cy="5329962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28" name="文本框 27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47" name="文本框 46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内部图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print the presentation and make it into a film to be used in a wider field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4300351" y="1899435"/>
            <a:ext cx="1001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电路版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436219" y="5478584"/>
            <a:ext cx="67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</a:t>
            </a:r>
            <a:endParaRPr lang="en-US" altLang="zh-CN" dirty="0"/>
          </a:p>
        </p:txBody>
      </p:sp>
      <p:sp>
        <p:nvSpPr>
          <p:cNvPr id="13" name="文本框 12"/>
          <p:cNvSpPr txBox="1"/>
          <p:nvPr/>
        </p:nvSpPr>
        <p:spPr>
          <a:xfrm>
            <a:off x="2637322" y="3859731"/>
            <a:ext cx="1289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清洁剂箱</a:t>
            </a:r>
            <a:endParaRPr lang="en-US" altLang="zh-CN" dirty="0"/>
          </a:p>
        </p:txBody>
      </p:sp>
      <p:sp>
        <p:nvSpPr>
          <p:cNvPr id="14" name="文本框 13"/>
          <p:cNvSpPr txBox="1"/>
          <p:nvPr/>
        </p:nvSpPr>
        <p:spPr>
          <a:xfrm>
            <a:off x="3058697" y="3202001"/>
            <a:ext cx="136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水位传感器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429270" y="5919448"/>
            <a:ext cx="1156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排水阀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7011531" y="5400452"/>
            <a:ext cx="875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进水阀</a:t>
            </a:r>
            <a:endParaRPr lang="en-US" altLang="zh-CN" dirty="0"/>
          </a:p>
        </p:txBody>
      </p:sp>
      <p:sp>
        <p:nvSpPr>
          <p:cNvPr id="17" name="文本框 16"/>
          <p:cNvSpPr txBox="1"/>
          <p:nvPr/>
        </p:nvSpPr>
        <p:spPr>
          <a:xfrm>
            <a:off x="8450981" y="3244334"/>
            <a:ext cx="66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水箱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263772" y="5108900"/>
            <a:ext cx="713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电池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成本分析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cost analysis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559015" y="1397479"/>
            <a:ext cx="10983128" cy="504459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142997" y="1785526"/>
            <a:ext cx="1901861" cy="3674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箱体组件</a:t>
            </a:r>
            <a:endParaRPr lang="en-US" altLang="zh-CN" dirty="0"/>
          </a:p>
          <a:p>
            <a:r>
              <a:rPr lang="zh-CN" altLang="en-US" dirty="0"/>
              <a:t>外壳</a:t>
            </a:r>
            <a:r>
              <a:rPr lang="en-US" altLang="zh-CN" dirty="0"/>
              <a:t>…………50</a:t>
            </a:r>
            <a:endParaRPr lang="en-US" altLang="zh-CN" dirty="0"/>
          </a:p>
          <a:p>
            <a:r>
              <a:rPr lang="zh-CN" altLang="en-US" dirty="0"/>
              <a:t>观察窗</a:t>
            </a:r>
            <a:r>
              <a:rPr lang="en-US" altLang="zh-CN" dirty="0"/>
              <a:t>………5</a:t>
            </a:r>
            <a:endParaRPr lang="en-US" altLang="zh-CN" dirty="0"/>
          </a:p>
          <a:p>
            <a:r>
              <a:rPr lang="zh-CN" altLang="en-US" dirty="0"/>
              <a:t>水箱</a:t>
            </a:r>
            <a:r>
              <a:rPr lang="en-US" altLang="zh-CN" dirty="0"/>
              <a:t>…………5</a:t>
            </a:r>
            <a:endParaRPr lang="en-US" altLang="zh-CN" dirty="0"/>
          </a:p>
          <a:p>
            <a:r>
              <a:rPr lang="zh-CN" altLang="en-US" dirty="0"/>
              <a:t>清洁剂箱</a:t>
            </a:r>
            <a:r>
              <a:rPr lang="en-US" altLang="zh-CN" dirty="0"/>
              <a:t>……5</a:t>
            </a:r>
            <a:endParaRPr lang="en-US" altLang="zh-CN" dirty="0"/>
          </a:p>
          <a:p>
            <a:r>
              <a:rPr lang="en-US" altLang="zh-CN" dirty="0"/>
              <a:t>65.00</a:t>
            </a:r>
            <a:r>
              <a:rPr lang="zh-CN" altLang="en-US" dirty="0"/>
              <a:t>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电机</a:t>
            </a:r>
            <a:endParaRPr lang="en-US" altLang="zh-CN" dirty="0"/>
          </a:p>
          <a:p>
            <a:r>
              <a:rPr lang="zh-CN" altLang="en-US" dirty="0"/>
              <a:t>电机</a:t>
            </a:r>
            <a:r>
              <a:rPr lang="en-US" altLang="zh-CN" dirty="0"/>
              <a:t>…………30</a:t>
            </a:r>
            <a:endParaRPr lang="en-US" altLang="zh-CN" dirty="0"/>
          </a:p>
          <a:p>
            <a:r>
              <a:rPr lang="zh-CN" altLang="en-US" dirty="0"/>
              <a:t>排水阀</a:t>
            </a:r>
            <a:r>
              <a:rPr lang="en-US" altLang="zh-CN" dirty="0"/>
              <a:t>………10</a:t>
            </a:r>
            <a:endParaRPr lang="en-US" altLang="zh-CN" dirty="0"/>
          </a:p>
          <a:p>
            <a:r>
              <a:rPr lang="zh-CN" altLang="en-US" dirty="0"/>
              <a:t>进水阀</a:t>
            </a:r>
            <a:r>
              <a:rPr lang="en-US" altLang="zh-CN" dirty="0"/>
              <a:t>………5</a:t>
            </a:r>
            <a:endParaRPr lang="en-US" altLang="zh-CN" dirty="0"/>
          </a:p>
          <a:p>
            <a:r>
              <a:rPr lang="zh-CN" altLang="en-US" dirty="0"/>
              <a:t>压力管</a:t>
            </a:r>
            <a:r>
              <a:rPr lang="en-US" altLang="zh-CN" dirty="0"/>
              <a:t>………&lt;1</a:t>
            </a:r>
            <a:endParaRPr lang="en-US" altLang="zh-CN" dirty="0"/>
          </a:p>
          <a:p>
            <a:r>
              <a:rPr lang="en-US" altLang="zh-CN" dirty="0"/>
              <a:t>46.00</a:t>
            </a:r>
            <a:r>
              <a:rPr lang="zh-CN" altLang="en-US" dirty="0"/>
              <a:t>￥</a:t>
            </a:r>
            <a:endParaRPr lang="en-US" altLang="zh-CN" dirty="0"/>
          </a:p>
        </p:txBody>
      </p:sp>
      <p:sp>
        <p:nvSpPr>
          <p:cNvPr id="41" name="文本框 40"/>
          <p:cNvSpPr txBox="1"/>
          <p:nvPr/>
        </p:nvSpPr>
        <p:spPr>
          <a:xfrm>
            <a:off x="2862153" y="1785523"/>
            <a:ext cx="23424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内筒模块</a:t>
            </a:r>
            <a:endParaRPr lang="en-US" altLang="zh-CN" b="1" dirty="0"/>
          </a:p>
          <a:p>
            <a:r>
              <a:rPr lang="zh-CN" altLang="en-US" dirty="0"/>
              <a:t>内筒</a:t>
            </a:r>
            <a:r>
              <a:rPr lang="en-US" altLang="zh-CN" dirty="0"/>
              <a:t>…………12</a:t>
            </a:r>
            <a:endParaRPr lang="en-US" altLang="zh-CN" dirty="0"/>
          </a:p>
          <a:p>
            <a:r>
              <a:rPr lang="zh-CN" altLang="en-US" dirty="0"/>
              <a:t>外桶</a:t>
            </a:r>
            <a:r>
              <a:rPr lang="en-US" altLang="zh-CN" dirty="0"/>
              <a:t>…………10</a:t>
            </a:r>
            <a:endParaRPr lang="en-US" altLang="zh-CN" dirty="0"/>
          </a:p>
          <a:p>
            <a:r>
              <a:rPr lang="zh-CN" altLang="en-US" dirty="0"/>
              <a:t>内筒圈</a:t>
            </a:r>
            <a:r>
              <a:rPr lang="en-US" altLang="zh-CN" dirty="0"/>
              <a:t>………&lt;1</a:t>
            </a:r>
            <a:endParaRPr lang="en-US" altLang="zh-CN" dirty="0"/>
          </a:p>
          <a:p>
            <a:r>
              <a:rPr lang="zh-CN" altLang="en-US" dirty="0"/>
              <a:t>法兰</a:t>
            </a:r>
            <a:r>
              <a:rPr lang="en-US" altLang="zh-CN" dirty="0"/>
              <a:t>…………5</a:t>
            </a:r>
            <a:endParaRPr lang="en-US" altLang="zh-CN" dirty="0"/>
          </a:p>
          <a:p>
            <a:r>
              <a:rPr lang="zh-CN" altLang="en-US" dirty="0"/>
              <a:t>贮水槽</a:t>
            </a:r>
            <a:r>
              <a:rPr lang="en-US" altLang="zh-CN" dirty="0"/>
              <a:t>………5</a:t>
            </a:r>
            <a:endParaRPr lang="en-US" altLang="zh-CN" dirty="0"/>
          </a:p>
          <a:p>
            <a:r>
              <a:rPr lang="en-US" altLang="zh-CN" dirty="0"/>
              <a:t>33.00</a:t>
            </a:r>
            <a:r>
              <a:rPr lang="zh-CN" altLang="en-US" dirty="0"/>
              <a:t>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附件</a:t>
            </a:r>
            <a:endParaRPr lang="en-US" altLang="zh-CN" b="1" dirty="0"/>
          </a:p>
          <a:p>
            <a:r>
              <a:rPr lang="zh-CN" altLang="en-US" dirty="0"/>
              <a:t>包装箱</a:t>
            </a:r>
            <a:r>
              <a:rPr lang="en-US" altLang="zh-CN" dirty="0"/>
              <a:t>………1</a:t>
            </a:r>
            <a:endParaRPr lang="en-US" altLang="zh-CN" dirty="0"/>
          </a:p>
          <a:p>
            <a:r>
              <a:rPr lang="zh-CN" altLang="en-US" dirty="0"/>
              <a:t>泡沫角垫</a:t>
            </a:r>
            <a:r>
              <a:rPr lang="en-US" altLang="zh-CN" dirty="0"/>
              <a:t>……1</a:t>
            </a:r>
            <a:endParaRPr lang="en-US" altLang="zh-CN" dirty="0"/>
          </a:p>
          <a:p>
            <a:r>
              <a:rPr lang="zh-CN" altLang="en-US" dirty="0"/>
              <a:t>说明书</a:t>
            </a:r>
            <a:r>
              <a:rPr lang="en-US" altLang="zh-CN" dirty="0"/>
              <a:t>………1</a:t>
            </a:r>
            <a:endParaRPr lang="en-US" altLang="zh-CN" dirty="0"/>
          </a:p>
          <a:p>
            <a:r>
              <a:rPr lang="zh-CN" altLang="en-US" dirty="0"/>
              <a:t>线扎</a:t>
            </a:r>
            <a:r>
              <a:rPr lang="en-US" altLang="zh-CN" dirty="0"/>
              <a:t>…………&lt;1</a:t>
            </a:r>
            <a:endParaRPr lang="en-US" altLang="zh-CN" dirty="0"/>
          </a:p>
          <a:p>
            <a:r>
              <a:rPr lang="zh-CN" altLang="en-US" dirty="0"/>
              <a:t>电线</a:t>
            </a:r>
            <a:r>
              <a:rPr lang="en-US" altLang="zh-CN" dirty="0"/>
              <a:t>…………&lt;1</a:t>
            </a:r>
            <a:endParaRPr lang="en-US" altLang="zh-CN" dirty="0"/>
          </a:p>
          <a:p>
            <a:r>
              <a:rPr lang="en-US" altLang="zh-CN" dirty="0"/>
              <a:t>5.00</a:t>
            </a:r>
            <a:r>
              <a:rPr lang="zh-CN" altLang="en-US" dirty="0"/>
              <a:t>￥</a:t>
            </a:r>
            <a:endParaRPr lang="en-US" altLang="zh-CN" dirty="0"/>
          </a:p>
        </p:txBody>
      </p:sp>
      <p:sp>
        <p:nvSpPr>
          <p:cNvPr id="43" name="文本框 42"/>
          <p:cNvSpPr txBox="1"/>
          <p:nvPr/>
        </p:nvSpPr>
        <p:spPr>
          <a:xfrm>
            <a:off x="4583595" y="1748562"/>
            <a:ext cx="19774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电路控制</a:t>
            </a:r>
            <a:endParaRPr lang="en-US" altLang="zh-CN" b="1" dirty="0"/>
          </a:p>
          <a:p>
            <a:r>
              <a:rPr lang="zh-CN" altLang="en-US" dirty="0"/>
              <a:t>电路版</a:t>
            </a:r>
            <a:r>
              <a:rPr lang="en-US" altLang="zh-CN" dirty="0"/>
              <a:t>………10</a:t>
            </a:r>
            <a:endParaRPr lang="en-US" altLang="zh-CN" dirty="0"/>
          </a:p>
          <a:p>
            <a:r>
              <a:rPr lang="zh-CN" altLang="en-US" dirty="0"/>
              <a:t>电磁门锁</a:t>
            </a:r>
            <a:r>
              <a:rPr lang="en-US" altLang="zh-CN" dirty="0"/>
              <a:t>……10</a:t>
            </a:r>
            <a:endParaRPr lang="en-US" altLang="zh-CN" dirty="0"/>
          </a:p>
          <a:p>
            <a:r>
              <a:rPr lang="zh-CN" altLang="en-US" dirty="0"/>
              <a:t>控制面板</a:t>
            </a:r>
            <a:r>
              <a:rPr lang="en-US" altLang="zh-CN" dirty="0"/>
              <a:t>……1</a:t>
            </a:r>
            <a:endParaRPr lang="en-US" altLang="zh-CN" dirty="0"/>
          </a:p>
          <a:p>
            <a:r>
              <a:rPr lang="zh-CN" altLang="en-US" dirty="0"/>
              <a:t>线束</a:t>
            </a:r>
            <a:r>
              <a:rPr lang="en-US" altLang="zh-CN" dirty="0"/>
              <a:t>…………&lt;1</a:t>
            </a:r>
            <a:endParaRPr lang="en-US" altLang="zh-CN" dirty="0"/>
          </a:p>
          <a:p>
            <a:r>
              <a:rPr lang="zh-CN" altLang="en-US" dirty="0"/>
              <a:t>水位传感器</a:t>
            </a:r>
            <a:r>
              <a:rPr lang="en-US" altLang="zh-CN" dirty="0"/>
              <a:t>…5</a:t>
            </a:r>
            <a:endParaRPr lang="en-US" altLang="zh-CN" dirty="0"/>
          </a:p>
          <a:p>
            <a:r>
              <a:rPr lang="zh-CN" altLang="en-US" dirty="0"/>
              <a:t>干扰抑制器</a:t>
            </a:r>
            <a:r>
              <a:rPr lang="en-US" altLang="zh-CN" dirty="0"/>
              <a:t>…7</a:t>
            </a:r>
            <a:endParaRPr lang="en-US" altLang="zh-CN" dirty="0"/>
          </a:p>
          <a:p>
            <a:r>
              <a:rPr lang="en-US" altLang="zh-CN" dirty="0"/>
              <a:t>34.00</a:t>
            </a:r>
            <a:r>
              <a:rPr lang="zh-CN" altLang="en-US" dirty="0"/>
              <a:t>￥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合计：</a:t>
            </a:r>
            <a:r>
              <a:rPr lang="en-US" altLang="zh-CN" b="1" dirty="0"/>
              <a:t>183.00</a:t>
            </a:r>
            <a:r>
              <a:rPr lang="zh-CN" altLang="en-US" dirty="0"/>
              <a:t>￥</a:t>
            </a:r>
            <a:endParaRPr lang="en-US" altLang="zh-CN" dirty="0"/>
          </a:p>
        </p:txBody>
      </p:sp>
      <p:pic>
        <p:nvPicPr>
          <p:cNvPr id="4" name="图表 3"/>
          <p:cNvPicPr>
            <a:picLocks noGrp="1" noRot="1" noChangeAspect="1" noMove="1" noResize="1" noEditPoints="1" noAdjustHandles="1" noChangeArrowheads="1" noChangeShapeType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507405"/>
            <a:ext cx="6705600" cy="4804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479725" y="239597"/>
            <a:ext cx="7514205" cy="858338"/>
            <a:chOff x="479725" y="239597"/>
            <a:chExt cx="7514205" cy="858338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478658" y="325571"/>
              <a:ext cx="6515272" cy="772364"/>
              <a:chOff x="781862" y="465271"/>
              <a:chExt cx="6515272" cy="77236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781864" y="465271"/>
                <a:ext cx="651527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成本构成分析</a:t>
                </a:r>
                <a:r>
                  <a:rPr lang="en-US" altLang="zh-CN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——</a:t>
                </a:r>
                <a:r>
                  <a:rPr lang="zh-CN" altLang="en-US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据洗衣机成本年度研究报告数据 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1862" y="991414"/>
                <a:ext cx="600381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Cost composition analysis -- according to the annual study report of washing machine cost.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27" name="图表 26"/>
          <p:cNvGraphicFramePr/>
          <p:nvPr/>
        </p:nvGraphicFramePr>
        <p:xfrm>
          <a:off x="5216995" y="1097896"/>
          <a:ext cx="6788341" cy="51819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28" name="图表 27"/>
          <p:cNvGraphicFramePr/>
          <p:nvPr/>
        </p:nvGraphicFramePr>
        <p:xfrm>
          <a:off x="0" y="529930"/>
          <a:ext cx="9581210" cy="5735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表 3"/>
          <p:cNvPicPr>
            <a:picLocks noGrp="1" noRot="1" noChangeAspect="1" noMove="1" noResize="1" noEditPoints="1" noAdjustHandles="1" noChangeArrowheads="1" noChangeShapeType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56" y="1385194"/>
            <a:ext cx="10519317" cy="5472806"/>
          </a:xfrm>
          <a:prstGeom prst="rect">
            <a:avLst/>
          </a:prstGeom>
        </p:spPr>
      </p:pic>
      <p:graphicFrame>
        <p:nvGraphicFramePr>
          <p:cNvPr id="16" name="图表 15"/>
          <p:cNvGraphicFramePr/>
          <p:nvPr/>
        </p:nvGraphicFramePr>
        <p:xfrm>
          <a:off x="479725" y="-337646"/>
          <a:ext cx="11028556" cy="6508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30" name="组合 29"/>
          <p:cNvGrpSpPr/>
          <p:nvPr/>
        </p:nvGrpSpPr>
        <p:grpSpPr>
          <a:xfrm>
            <a:off x="479725" y="239597"/>
            <a:ext cx="7514205" cy="858338"/>
            <a:chOff x="479725" y="239597"/>
            <a:chExt cx="7514205" cy="858338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32" name="文本框 3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478658" y="325571"/>
              <a:ext cx="6515272" cy="772364"/>
              <a:chOff x="781862" y="465271"/>
              <a:chExt cx="6515272" cy="772364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781864" y="465271"/>
                <a:ext cx="651527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成本构成分析</a:t>
                </a:r>
                <a:r>
                  <a:rPr lang="en-US" altLang="zh-CN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——</a:t>
                </a:r>
                <a:r>
                  <a:rPr lang="zh-CN" altLang="en-US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据洗衣机成本年度研究报告数据 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781862" y="991414"/>
                <a:ext cx="600381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Cost composition analysis -- according to the annual study report of washing machine cost.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36" name="图表 35"/>
          <p:cNvGraphicFramePr/>
          <p:nvPr/>
        </p:nvGraphicFramePr>
        <p:xfrm>
          <a:off x="5324683" y="662723"/>
          <a:ext cx="9581210" cy="5735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成本分析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cost analysis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05" y="1925586"/>
            <a:ext cx="5506353" cy="37757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778190" y="3301278"/>
            <a:ext cx="7151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=183÷0.75÷0.7≈</a:t>
            </a:r>
            <a:r>
              <a:rPr lang="en-US" altLang="zh-CN" sz="4800" b="1" dirty="0"/>
              <a:t>348</a:t>
            </a:r>
            <a:r>
              <a:rPr lang="zh-CN" altLang="en-US" sz="4800" b="1" dirty="0"/>
              <a:t>￥</a:t>
            </a:r>
            <a:endParaRPr lang="zh-CN" altLang="en-US" sz="48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5450746" y="4132275"/>
            <a:ext cx="7151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每台原料</a:t>
            </a:r>
            <a:r>
              <a:rPr lang="en-US" altLang="zh-CN" sz="4000" dirty="0"/>
              <a:t>+</a:t>
            </a:r>
            <a:r>
              <a:rPr lang="zh-CN" altLang="en-US" sz="4000" dirty="0"/>
              <a:t>生产</a:t>
            </a:r>
            <a:r>
              <a:rPr lang="en-US" altLang="zh-CN" sz="4000" dirty="0"/>
              <a:t>+</a:t>
            </a:r>
            <a:r>
              <a:rPr lang="zh-CN" altLang="en-US" sz="4000" dirty="0"/>
              <a:t>销售</a:t>
            </a:r>
            <a:r>
              <a:rPr lang="en-US" altLang="zh-CN" sz="4000" dirty="0"/>
              <a:t>→</a:t>
            </a:r>
            <a:r>
              <a:rPr lang="zh-CN" altLang="en-US" sz="4000" dirty="0"/>
              <a:t>成本</a:t>
            </a:r>
            <a:endParaRPr lang="zh-CN" altLang="en-US" sz="4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财务分析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Finanical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analysis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5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115"/>
          <p:cNvSpPr/>
          <p:nvPr/>
        </p:nvSpPr>
        <p:spPr>
          <a:xfrm>
            <a:off x="-887" y="5476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矩形: 圆角 2"/>
          <p:cNvSpPr/>
          <p:nvPr/>
        </p:nvSpPr>
        <p:spPr>
          <a:xfrm>
            <a:off x="2114569" y="2787032"/>
            <a:ext cx="8395062" cy="1426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08399" y="2767280"/>
            <a:ext cx="1040740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8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What’s our problem?</a:t>
            </a:r>
            <a:endParaRPr lang="zh-CN" altLang="en-US" sz="8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77195" y="2222773"/>
            <a:ext cx="11469807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如何让大学生能够既方便</a:t>
            </a:r>
            <a:endParaRPr lang="en-US" altLang="zh-CN" sz="8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zh-CN" altLang="en-US" sz="8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又卫生的清洗内衣</a:t>
            </a:r>
            <a:endParaRPr lang="zh-CN" altLang="en-US" sz="80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6531806" cy="981449"/>
            <a:chOff x="479725" y="239597"/>
            <a:chExt cx="6531806" cy="981449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895475"/>
              <a:chOff x="781862" y="465271"/>
              <a:chExt cx="5532873" cy="895475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用户数量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number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of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</a:t>
                </a:r>
                <a:r>
                  <a:rPr lang="en-US" altLang="zh-CN" dirty="0"/>
                  <a:t>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2246378" y="1908628"/>
            <a:ext cx="76992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收入在</a:t>
            </a:r>
            <a:r>
              <a:rPr lang="en-US" altLang="zh-CN" sz="3200" dirty="0">
                <a:solidFill>
                  <a:schemeClr val="tx2">
                    <a:lumMod val="75000"/>
                  </a:schemeClr>
                </a:solidFill>
              </a:rPr>
              <a:t>1000</a:t>
            </a:r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元以上的大学生：</a:t>
            </a:r>
            <a:r>
              <a:rPr lang="en-US" altLang="zh-CN" sz="3200" dirty="0">
                <a:solidFill>
                  <a:schemeClr val="tx2">
                    <a:lumMod val="75000"/>
                  </a:schemeClr>
                </a:solidFill>
              </a:rPr>
              <a:t>1860.1</a:t>
            </a:r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万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080414" y="3296396"/>
            <a:ext cx="10031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认为清洗内衣内裤等贴身衣物麻烦的大学生：</a:t>
            </a:r>
            <a:r>
              <a:rPr lang="en-US" altLang="zh-CN" sz="3200" dirty="0">
                <a:solidFill>
                  <a:schemeClr val="tx2">
                    <a:lumMod val="75000"/>
                  </a:schemeClr>
                </a:solidFill>
              </a:rPr>
              <a:t>49.53%</a:t>
            </a:r>
            <a:endParaRPr lang="zh-CN" alt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55413" y="4593771"/>
            <a:ext cx="6206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</a:rPr>
              <a:t>用户总数量：</a:t>
            </a:r>
            <a:r>
              <a:rPr lang="en-US" altLang="zh-CN" sz="4800" dirty="0">
                <a:solidFill>
                  <a:schemeClr val="accent1"/>
                </a:solidFill>
              </a:rPr>
              <a:t>921.3</a:t>
            </a:r>
            <a:r>
              <a:rPr lang="zh-CN" altLang="en-US" sz="4800" dirty="0">
                <a:solidFill>
                  <a:schemeClr val="accent1"/>
                </a:solidFill>
              </a:rPr>
              <a:t>万</a:t>
            </a:r>
            <a:endParaRPr lang="zh-CN" altLang="en-US" sz="48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6531806" cy="981449"/>
            <a:chOff x="479725" y="239597"/>
            <a:chExt cx="6531806" cy="981449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895475"/>
              <a:chOff x="781862" y="465271"/>
              <a:chExt cx="5532873" cy="895475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第一年的销售策略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First year‘s  sales strategy</a:t>
                </a:r>
                <a:r>
                  <a:rPr lang="en-US" altLang="zh-CN" dirty="0"/>
                  <a:t>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711200" y="2293257"/>
            <a:ext cx="757645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得到更多的用户反馈，进一步迭代产品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大学生很少去国美、永乐等线下家电卖场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社交网络及淘宝、京东的普及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减少不必要的宣传费用及销售成本</a:t>
            </a:r>
            <a:endParaRPr lang="en-US" altLang="zh-CN" sz="2400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13" name="箭头: 右 12"/>
          <p:cNvSpPr/>
          <p:nvPr/>
        </p:nvSpPr>
        <p:spPr>
          <a:xfrm>
            <a:off x="6604000" y="3149600"/>
            <a:ext cx="1531257" cy="841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287657" y="2004537"/>
            <a:ext cx="3251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</a:rPr>
              <a:t>发起京东众筹</a:t>
            </a:r>
            <a:endParaRPr lang="en-US" altLang="zh-CN" sz="3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sz="3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</a:rPr>
              <a:t>只做线上销售</a:t>
            </a:r>
            <a:endParaRPr lang="en-US" altLang="zh-CN" sz="3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sz="3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</a:rPr>
              <a:t>依托微信、淘宝等平台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9898458" cy="858338"/>
            <a:chOff x="479725" y="239597"/>
            <a:chExt cx="9898458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8899525" cy="772364"/>
              <a:chOff x="781862" y="465271"/>
              <a:chExt cx="8899525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889952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The number of users in the first year is estimated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number of users in the first year is estimated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7416165" y="2081530"/>
            <a:ext cx="429196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 dirty="0"/>
              <a:t>Worst: 1,000 units per month on average, 0.13% of the total number of users</a:t>
            </a:r>
            <a:endParaRPr sz="2000" dirty="0"/>
          </a:p>
          <a:p>
            <a:endParaRPr sz="2000" dirty="0"/>
          </a:p>
          <a:p>
            <a:r>
              <a:rPr sz="2000" dirty="0"/>
              <a:t>Best: 23,756 units per month, or 3.1% of the total number of users</a:t>
            </a:r>
            <a:endParaRPr sz="2000" dirty="0"/>
          </a:p>
          <a:p>
            <a:endParaRPr sz="2000" dirty="0"/>
          </a:p>
          <a:p>
            <a:r>
              <a:rPr sz="2000" dirty="0"/>
              <a:t>Most likely: 8091 units per month on average, accounting for 1.05% of the total number of users</a:t>
            </a:r>
            <a:endParaRPr sz="2000" dirty="0"/>
          </a:p>
        </p:txBody>
      </p:sp>
      <p:graphicFrame>
        <p:nvGraphicFramePr>
          <p:cNvPr id="10" name="图表 9"/>
          <p:cNvGraphicFramePr/>
          <p:nvPr/>
        </p:nvGraphicFramePr>
        <p:xfrm>
          <a:off x="911439" y="1896035"/>
          <a:ext cx="5906219" cy="3539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9158048" cy="858338"/>
            <a:chOff x="479725" y="239597"/>
            <a:chExt cx="9158048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8159115" cy="772364"/>
              <a:chOff x="781862" y="465271"/>
              <a:chExt cx="8159115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815911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Financial analysis in first year 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Financial analysis in first year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478658" y="1624077"/>
          <a:ext cx="8877612" cy="43822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97300"/>
                <a:gridCol w="1982379"/>
                <a:gridCol w="2154760"/>
                <a:gridCol w="2643173"/>
              </a:tblGrid>
              <a:tr h="39253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price</a:t>
                      </a:r>
                      <a:endParaRPr lang="en-US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￥350 each</a:t>
                      </a:r>
                      <a:endParaRPr lang="en-US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altLang="zh-CN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altLang="zh-CN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endParaRPr lang="zh-CN" alt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best(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worst（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most likely（</a:t>
                      </a:r>
                      <a:r>
                        <a:rPr lang="zh-CN" alt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revenues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2608.62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1612.38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2006.76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COGS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2061.33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1274.1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1585.74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Gross margin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547.29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338.28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421.02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7742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Gross margin%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marketing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62.07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61.93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61.99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tax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72.783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41.4525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53.8545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net income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412.437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234.8975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305.1755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net income%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15.81%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14.57%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15.21%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" name="矩形: 圆角 16"/>
          <p:cNvSpPr/>
          <p:nvPr/>
        </p:nvSpPr>
        <p:spPr>
          <a:xfrm>
            <a:off x="1478658" y="3609785"/>
            <a:ext cx="8877611" cy="76627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478658" y="1621209"/>
            <a:ext cx="4017005" cy="4079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>
            <a:off x="1478657" y="5593973"/>
            <a:ext cx="8877612" cy="4079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479725" y="239597"/>
            <a:ext cx="6531806" cy="981449"/>
            <a:chOff x="479725" y="239597"/>
            <a:chExt cx="6531806" cy="981449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2" name="文本框 4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478658" y="325571"/>
              <a:ext cx="5532873" cy="895475"/>
              <a:chOff x="781862" y="465271"/>
              <a:chExt cx="5532873" cy="895475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后续销售策略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781862" y="991414"/>
                <a:ext cx="55328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next years’  sales strategy</a:t>
                </a:r>
                <a:r>
                  <a:rPr lang="en-US" altLang="zh-CN" dirty="0"/>
                  <a:t>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7" name="文本框 6"/>
          <p:cNvSpPr txBox="1"/>
          <p:nvPr/>
        </p:nvSpPr>
        <p:spPr>
          <a:xfrm>
            <a:off x="7803543" y="1818941"/>
            <a:ext cx="419810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增加在线销售平台如：苏宁、国美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线下同步销售，进驻国美、永乐等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线下销售点同步推广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箭头: 右 19"/>
          <p:cNvSpPr/>
          <p:nvPr/>
        </p:nvSpPr>
        <p:spPr>
          <a:xfrm>
            <a:off x="4763558" y="2677884"/>
            <a:ext cx="3004457" cy="182154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529926" y="1858213"/>
            <a:ext cx="419810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众筹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淘宝、京东等在线销售平台</a:t>
            </a:r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endParaRPr lang="en-US" altLang="zh-CN" sz="32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微信、微博等社交软件推广</a:t>
            </a:r>
            <a:endParaRPr lang="zh-CN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C:\Users\10915\Documents\Tencent Files\1091550736\Image\Group\9B[2B6F5)KBHN1D@Z{X~`U8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" t="11648" r="734" b="1226"/>
          <a:stretch>
            <a:fillRect/>
          </a:stretch>
        </p:blipFill>
        <p:spPr bwMode="auto">
          <a:xfrm>
            <a:off x="1478915" y="1635125"/>
            <a:ext cx="873125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943992" y="1076473"/>
            <a:ext cx="2075935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79725" y="239597"/>
            <a:ext cx="11001453" cy="858338"/>
            <a:chOff x="479725" y="239597"/>
            <a:chExt cx="11001453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10002520" cy="772364"/>
              <a:chOff x="781862" y="465271"/>
              <a:chExt cx="10002520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1000252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The number of users in the first  five years is estimated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number of users in the first  five years is estimated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6" name="文本框 5"/>
          <p:cNvSpPr txBox="1"/>
          <p:nvPr/>
        </p:nvSpPr>
        <p:spPr>
          <a:xfrm>
            <a:off x="9377233" y="2161391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≈17%</a:t>
            </a:r>
            <a:endParaRPr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9415335" y="3167687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≈11%</a:t>
            </a:r>
            <a:endParaRPr lang="zh-CN" altLang="en-US" sz="2400" dirty="0"/>
          </a:p>
        </p:txBody>
      </p:sp>
      <p:sp>
        <p:nvSpPr>
          <p:cNvPr id="16" name="文本框 15"/>
          <p:cNvSpPr txBox="1"/>
          <p:nvPr/>
        </p:nvSpPr>
        <p:spPr>
          <a:xfrm>
            <a:off x="9415633" y="4144699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≈5%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五年的净利润估计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A five-year net profit estimate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640" y="1624078"/>
            <a:ext cx="7999191" cy="4308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8046163" cy="858338"/>
            <a:chOff x="479725" y="239597"/>
            <a:chExt cx="8046163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7047230" cy="772364"/>
              <a:chOff x="781862" y="465271"/>
              <a:chExt cx="7047230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704723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A five-year net profit estimate 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A five-year net profit estimate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3" name="图片 2" descr="图片包含 地图, 文字, 屏幕截图&#10;&#10;已生成高可信度的说明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" t="12147" b="848"/>
          <a:stretch>
            <a:fillRect/>
          </a:stretch>
        </p:blipFill>
        <p:spPr>
          <a:xfrm>
            <a:off x="821055" y="1482090"/>
            <a:ext cx="9924415" cy="4689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08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Monte carlo analysis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Monte </a:t>
                </a:r>
                <a:r>
                  <a:rPr lang="en-US" altLang="zh-CN" sz="1000" dirty="0" err="1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carlo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analysis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9" name="Chart 1"/>
          <p:cNvGraphicFramePr/>
          <p:nvPr/>
        </p:nvGraphicFramePr>
        <p:xfrm>
          <a:off x="188733" y="745157"/>
          <a:ext cx="11368052" cy="64705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6568440" y="1819980"/>
            <a:ext cx="4101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Most likely</a:t>
            </a:r>
            <a:r>
              <a:rPr lang="zh-CN" altLang="en-US" sz="2400" b="1" dirty="0"/>
              <a:t>：</a:t>
            </a:r>
            <a:r>
              <a:rPr lang="en-US" altLang="zh-CN" sz="2400" b="1" dirty="0"/>
              <a:t>356,464 yuan</a:t>
            </a:r>
            <a:endParaRPr lang="en-US" altLang="zh-CN" sz="2400" b="1" dirty="0"/>
          </a:p>
          <a:p>
            <a:pPr algn="r"/>
            <a:r>
              <a:rPr lang="zh-CN" altLang="en-US" sz="2400" b="1" dirty="0"/>
              <a:t>（</a:t>
            </a:r>
            <a:r>
              <a:rPr lang="en-US" altLang="zh-CN" sz="2400" b="1" dirty="0"/>
              <a:t>first year</a:t>
            </a:r>
            <a:r>
              <a:rPr lang="zh-CN" altLang="en-US" sz="2400" b="1" dirty="0"/>
              <a:t>）</a:t>
            </a:r>
            <a:endParaRPr lang="zh-CN" altLang="en-US" sz="2400" b="1" dirty="0"/>
          </a:p>
        </p:txBody>
      </p:sp>
      <p:sp>
        <p:nvSpPr>
          <p:cNvPr id="3" name="矩形 2"/>
          <p:cNvSpPr/>
          <p:nvPr/>
        </p:nvSpPr>
        <p:spPr>
          <a:xfrm>
            <a:off x="4380410" y="1819980"/>
            <a:ext cx="785949" cy="41104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Version2.0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Finanical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analysis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6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59015" y="325571"/>
            <a:ext cx="8902560" cy="613574"/>
            <a:chOff x="559015" y="325571"/>
            <a:chExt cx="8902560" cy="613574"/>
          </a:xfrm>
        </p:grpSpPr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478658" y="325571"/>
              <a:ext cx="79829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Why is it important</a:t>
              </a:r>
              <a:r>
                <a: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？</a:t>
              </a:r>
              <a:endParaRPr lang="zh-CN" altLang="en-US" sz="3200" b="1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711415" y="568325"/>
            <a:ext cx="70485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57934" y="240062"/>
            <a:ext cx="863431" cy="846253"/>
            <a:chOff x="479725" y="239597"/>
            <a:chExt cx="863431" cy="84625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559014" y="401113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063840" y="1561207"/>
            <a:ext cx="2091856" cy="2043761"/>
            <a:chOff x="1659242" y="1889356"/>
            <a:chExt cx="2821925" cy="2785590"/>
          </a:xfrm>
        </p:grpSpPr>
        <p:grpSp>
          <p:nvGrpSpPr>
            <p:cNvPr id="11" name="组合 10"/>
            <p:cNvGrpSpPr/>
            <p:nvPr/>
          </p:nvGrpSpPr>
          <p:grpSpPr>
            <a:xfrm>
              <a:off x="1659242" y="1889356"/>
              <a:ext cx="2821925" cy="2785590"/>
              <a:chOff x="1659242" y="1889356"/>
              <a:chExt cx="2821925" cy="2785590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1659242" y="1889356"/>
                <a:ext cx="2821925" cy="27855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1811642" y="2041756"/>
                <a:ext cx="2524188" cy="249391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976211" y="2661964"/>
              <a:ext cx="2422252" cy="1132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/>
                <a:t>59%</a:t>
              </a:r>
              <a:endParaRPr lang="zh-CN" altLang="en-US" sz="4800" b="1" dirty="0"/>
            </a:p>
          </p:txBody>
        </p:sp>
      </p:grpSp>
      <p:sp>
        <p:nvSpPr>
          <p:cNvPr id="3" name="矩形 2"/>
          <p:cNvSpPr/>
          <p:nvPr/>
        </p:nvSpPr>
        <p:spPr>
          <a:xfrm>
            <a:off x="3419315" y="2321478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333333"/>
                </a:solidFill>
                <a:latin typeface="Arial" panose="020B0604020202090204" pitchFamily="34" charset="0"/>
              </a:rPr>
              <a:t>女性为宫颈炎受害者</a:t>
            </a:r>
            <a:endParaRPr lang="zh-CN" altLang="en-US" sz="2800" b="1" dirty="0"/>
          </a:p>
        </p:txBody>
      </p:sp>
      <p:grpSp>
        <p:nvGrpSpPr>
          <p:cNvPr id="15" name="组合 14"/>
          <p:cNvGrpSpPr/>
          <p:nvPr/>
        </p:nvGrpSpPr>
        <p:grpSpPr>
          <a:xfrm>
            <a:off x="3524610" y="3015172"/>
            <a:ext cx="7279887" cy="2043761"/>
            <a:chOff x="3472359" y="2607227"/>
            <a:chExt cx="7279887" cy="2043761"/>
          </a:xfrm>
        </p:grpSpPr>
        <p:sp>
          <p:nvSpPr>
            <p:cNvPr id="4" name="矩形 3"/>
            <p:cNvSpPr/>
            <p:nvPr/>
          </p:nvSpPr>
          <p:spPr>
            <a:xfrm>
              <a:off x="3472359" y="3391378"/>
              <a:ext cx="377539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333333"/>
                  </a:solidFill>
                  <a:latin typeface="Arial" panose="020B0604020202090204" pitchFamily="34" charset="0"/>
                </a:rPr>
                <a:t>各种阴道炎正在威胁着</a:t>
              </a:r>
              <a:endParaRPr lang="zh-CN" altLang="en-US" sz="2800" b="1" dirty="0">
                <a:solidFill>
                  <a:srgbClr val="333333"/>
                </a:solidFill>
                <a:latin typeface="Arial" panose="020B0604020202090204" pitchFamily="34" charset="0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7285534" y="2607227"/>
              <a:ext cx="2091856" cy="2043761"/>
              <a:chOff x="1659242" y="1889356"/>
              <a:chExt cx="2821925" cy="2785590"/>
            </a:xfrm>
          </p:grpSpPr>
          <p:grpSp>
            <p:nvGrpSpPr>
              <p:cNvPr id="18" name="组合 17"/>
              <p:cNvGrpSpPr/>
              <p:nvPr/>
            </p:nvGrpSpPr>
            <p:grpSpPr>
              <a:xfrm>
                <a:off x="1659242" y="1889356"/>
                <a:ext cx="2821925" cy="2785590"/>
                <a:chOff x="1659242" y="1889356"/>
                <a:chExt cx="2821925" cy="2785590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1659242" y="1889356"/>
                  <a:ext cx="2821925" cy="278559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椭圆 22"/>
                <p:cNvSpPr/>
                <p:nvPr/>
              </p:nvSpPr>
              <p:spPr>
                <a:xfrm>
                  <a:off x="1811642" y="2041756"/>
                  <a:ext cx="2524188" cy="249391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1913577" y="2715837"/>
                <a:ext cx="2422252" cy="11326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b="1" dirty="0"/>
                  <a:t>42%</a:t>
                </a:r>
                <a:endParaRPr lang="zh-CN" altLang="en-US" sz="4800" b="1" dirty="0"/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9490362" y="3391378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333333"/>
                  </a:solidFill>
                  <a:latin typeface="Arial" panose="020B0604020202090204" pitchFamily="34" charset="0"/>
                </a:rPr>
                <a:t>的女性</a:t>
              </a:r>
              <a:endParaRPr lang="zh-CN" altLang="en-US" sz="2800" b="1" dirty="0">
                <a:solidFill>
                  <a:srgbClr val="333333"/>
                </a:solidFill>
                <a:latin typeface="Arial" panose="020B060402020209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589291" y="4765646"/>
            <a:ext cx="8394479" cy="1348890"/>
            <a:chOff x="3094389" y="4784833"/>
            <a:chExt cx="8394479" cy="1348890"/>
          </a:xfrm>
        </p:grpSpPr>
        <p:grpSp>
          <p:nvGrpSpPr>
            <p:cNvPr id="25" name="组合 24"/>
            <p:cNvGrpSpPr/>
            <p:nvPr/>
          </p:nvGrpSpPr>
          <p:grpSpPr>
            <a:xfrm>
              <a:off x="3710620" y="4784833"/>
              <a:ext cx="1416855" cy="1348890"/>
              <a:chOff x="1659242" y="1889356"/>
              <a:chExt cx="2821925" cy="2785591"/>
            </a:xfrm>
          </p:grpSpPr>
          <p:grpSp>
            <p:nvGrpSpPr>
              <p:cNvPr id="27" name="组合 26"/>
              <p:cNvGrpSpPr/>
              <p:nvPr/>
            </p:nvGrpSpPr>
            <p:grpSpPr>
              <a:xfrm>
                <a:off x="1659242" y="1889356"/>
                <a:ext cx="2821925" cy="2785591"/>
                <a:chOff x="1659242" y="1889356"/>
                <a:chExt cx="2821925" cy="2785591"/>
              </a:xfrm>
            </p:grpSpPr>
            <p:sp>
              <p:nvSpPr>
                <p:cNvPr id="32" name="椭圆 31"/>
                <p:cNvSpPr/>
                <p:nvPr/>
              </p:nvSpPr>
              <p:spPr>
                <a:xfrm>
                  <a:off x="1659242" y="1889356"/>
                  <a:ext cx="2821925" cy="2785591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椭圆 32"/>
                <p:cNvSpPr/>
                <p:nvPr/>
              </p:nvSpPr>
              <p:spPr>
                <a:xfrm>
                  <a:off x="1811642" y="2041756"/>
                  <a:ext cx="2524188" cy="2493910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1" name="文本框 30"/>
              <p:cNvSpPr txBox="1"/>
              <p:nvPr/>
            </p:nvSpPr>
            <p:spPr>
              <a:xfrm>
                <a:off x="1859077" y="2322314"/>
                <a:ext cx="2422252" cy="1614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b="1" dirty="0"/>
                  <a:t>3</a:t>
                </a:r>
                <a:endParaRPr lang="zh-CN" altLang="en-US" sz="5400" b="1" dirty="0"/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5199967" y="5251891"/>
              <a:ext cx="628890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333333"/>
                  </a:solidFill>
                  <a:latin typeface="Arial" panose="020B0604020202090204" pitchFamily="34" charset="0"/>
                </a:rPr>
                <a:t>女性身上，便有一位是曾患有子宫肌瘤</a:t>
              </a:r>
              <a:endParaRPr lang="zh-CN" altLang="en-US" sz="2800" b="1" dirty="0">
                <a:solidFill>
                  <a:srgbClr val="333333"/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094389" y="5251891"/>
              <a:ext cx="5437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333333"/>
                  </a:solidFill>
                  <a:latin typeface="Arial" panose="020B0604020202090204" pitchFamily="34" charset="0"/>
                </a:rPr>
                <a:t>每</a:t>
              </a:r>
              <a:endParaRPr lang="zh-CN" altLang="en-US" sz="2800" b="1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-339003" y="4000739"/>
            <a:ext cx="3492138" cy="2384226"/>
            <a:chOff x="2079077" y="2126854"/>
            <a:chExt cx="3492138" cy="2384226"/>
          </a:xfrm>
        </p:grpSpPr>
        <p:sp>
          <p:nvSpPr>
            <p:cNvPr id="16" name="矩形: 圆角 15"/>
            <p:cNvSpPr/>
            <p:nvPr/>
          </p:nvSpPr>
          <p:spPr>
            <a:xfrm>
              <a:off x="2079077" y="2126854"/>
              <a:ext cx="3492138" cy="238422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560889" y="2658761"/>
              <a:ext cx="2441631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</a:rPr>
                <a:t>皮肤湿疹，过敏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332459" y="630794"/>
            <a:ext cx="3492138" cy="2384226"/>
            <a:chOff x="7099254" y="2157778"/>
            <a:chExt cx="3492138" cy="2384226"/>
          </a:xfrm>
        </p:grpSpPr>
        <p:sp>
          <p:nvSpPr>
            <p:cNvPr id="36" name="矩形: 圆角 35"/>
            <p:cNvSpPr/>
            <p:nvPr/>
          </p:nvSpPr>
          <p:spPr>
            <a:xfrm>
              <a:off x="7099254" y="2157778"/>
              <a:ext cx="3492138" cy="238422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751926" y="2624824"/>
              <a:ext cx="2441631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</a:rPr>
                <a:t>尿道炎，前列腺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用户反馈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Users‘ feedback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2557292" y="2829100"/>
            <a:ext cx="760144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1.</a:t>
            </a:r>
            <a:r>
              <a:rPr lang="zh-CN" altLang="en-US" sz="2800" b="1" dirty="0"/>
              <a:t>封闭水箱储水的清洁性，是否会长绿藻等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en-US" altLang="zh-CN" sz="2800" b="1" dirty="0"/>
              <a:t>2.</a:t>
            </a:r>
            <a:r>
              <a:rPr lang="zh-CN" altLang="en-US" sz="2800" b="1" dirty="0"/>
              <a:t>电源问题（可能部分学校盥洗室没有插头）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en-US" altLang="zh-CN" sz="2800" b="1" dirty="0"/>
              <a:t>3.</a:t>
            </a:r>
            <a:r>
              <a:rPr lang="zh-CN" altLang="en-US" sz="2800" b="1" dirty="0"/>
              <a:t>希望轻洗得更干净（尤其女性特殊时期）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en-US" altLang="zh-CN" sz="2800" b="1" dirty="0"/>
              <a:t>4.</a:t>
            </a:r>
            <a:r>
              <a:rPr lang="zh-CN" altLang="en-US" sz="2800" b="1" dirty="0"/>
              <a:t>还是有点大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3150991" y="1488413"/>
            <a:ext cx="522250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suggestions</a:t>
            </a:r>
            <a:endParaRPr lang="zh-CN" altLang="en-US" sz="5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78629" y="-594269"/>
            <a:ext cx="6061166" cy="808155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07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第二代产品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Version 2.0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9" name="图片 8" descr="图片包含 杯子, 餐桌&#10;&#10;已生成极高可信度的说明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97" y="2696670"/>
            <a:ext cx="3553097" cy="34269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文字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86678" y="-2427137"/>
            <a:ext cx="6584861" cy="1171227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07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第二代产品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Version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2.0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089995" y="2823574"/>
            <a:ext cx="2011978" cy="2011980"/>
            <a:chOff x="5089995" y="2823574"/>
            <a:chExt cx="2011978" cy="2011980"/>
          </a:xfrm>
        </p:grpSpPr>
        <p:sp>
          <p:nvSpPr>
            <p:cNvPr id="122" name="任意多边形 121"/>
            <p:cNvSpPr/>
            <p:nvPr/>
          </p:nvSpPr>
          <p:spPr>
            <a:xfrm>
              <a:off x="5411187" y="3558443"/>
              <a:ext cx="533813" cy="542860"/>
            </a:xfrm>
            <a:custGeom>
              <a:avLst/>
              <a:gdLst/>
              <a:ahLst/>
              <a:cxnLst/>
              <a:rect l="0" t="0" r="0" b="0"/>
              <a:pathLst>
                <a:path w="533813" h="542860">
                  <a:moveTo>
                    <a:pt x="0" y="0"/>
                  </a:moveTo>
                  <a:lnTo>
                    <a:pt x="533813" y="107441"/>
                  </a:lnTo>
                  <a:lnTo>
                    <a:pt x="533813" y="435307"/>
                  </a:lnTo>
                  <a:lnTo>
                    <a:pt x="1131" y="5428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00" cap="flat">
              <a:noFill/>
              <a:bevel/>
            </a:ln>
          </p:spPr>
        </p:sp>
        <p:sp>
          <p:nvSpPr>
            <p:cNvPr id="123" name="任意多边形 122"/>
            <p:cNvSpPr/>
            <p:nvPr/>
          </p:nvSpPr>
          <p:spPr>
            <a:xfrm>
              <a:off x="5089995" y="3555049"/>
              <a:ext cx="549647" cy="549646"/>
            </a:xfrm>
            <a:custGeom>
              <a:avLst/>
              <a:gdLst/>
              <a:ahLst/>
              <a:cxnLst/>
              <a:rect l="0" t="0" r="0" b="0"/>
              <a:pathLst>
                <a:path w="549647" h="549646">
                  <a:moveTo>
                    <a:pt x="0" y="274824"/>
                  </a:moveTo>
                  <a:cubicBezTo>
                    <a:pt x="0" y="123042"/>
                    <a:pt x="123043" y="0"/>
                    <a:pt x="274824" y="0"/>
                  </a:cubicBezTo>
                  <a:cubicBezTo>
                    <a:pt x="426604" y="0"/>
                    <a:pt x="549647" y="123042"/>
                    <a:pt x="549647" y="274824"/>
                  </a:cubicBezTo>
                  <a:cubicBezTo>
                    <a:pt x="549647" y="426604"/>
                    <a:pt x="426604" y="549646"/>
                    <a:pt x="274824" y="549646"/>
                  </a:cubicBezTo>
                  <a:cubicBezTo>
                    <a:pt x="123043" y="549646"/>
                    <a:pt x="0" y="426604"/>
                    <a:pt x="0" y="274824"/>
                  </a:cubicBezTo>
                  <a:close/>
                </a:path>
              </a:pathLst>
            </a:custGeom>
            <a:solidFill>
              <a:schemeClr val="accent1"/>
            </a:solidFill>
            <a:ln w="7600" cap="flat">
              <a:noFill/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 flipH="1">
              <a:off x="6246968" y="3558443"/>
              <a:ext cx="533813" cy="542860"/>
            </a:xfrm>
            <a:custGeom>
              <a:avLst/>
              <a:gdLst/>
              <a:ahLst/>
              <a:cxnLst/>
              <a:rect l="0" t="0" r="0" b="0"/>
              <a:pathLst>
                <a:path w="533813" h="542860">
                  <a:moveTo>
                    <a:pt x="0" y="0"/>
                  </a:moveTo>
                  <a:lnTo>
                    <a:pt x="533813" y="107441"/>
                  </a:lnTo>
                  <a:lnTo>
                    <a:pt x="533813" y="435307"/>
                  </a:lnTo>
                  <a:lnTo>
                    <a:pt x="1131" y="5428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flipH="1">
              <a:off x="6552326" y="3555049"/>
              <a:ext cx="549647" cy="549646"/>
            </a:xfrm>
            <a:custGeom>
              <a:avLst/>
              <a:gdLst/>
              <a:ahLst/>
              <a:cxnLst/>
              <a:rect l="0" t="0" r="0" b="0"/>
              <a:pathLst>
                <a:path w="549647" h="549646">
                  <a:moveTo>
                    <a:pt x="0" y="274824"/>
                  </a:moveTo>
                  <a:cubicBezTo>
                    <a:pt x="0" y="123042"/>
                    <a:pt x="123043" y="0"/>
                    <a:pt x="274824" y="0"/>
                  </a:cubicBezTo>
                  <a:cubicBezTo>
                    <a:pt x="426604" y="0"/>
                    <a:pt x="549647" y="123042"/>
                    <a:pt x="549647" y="274824"/>
                  </a:cubicBezTo>
                  <a:cubicBezTo>
                    <a:pt x="549647" y="426604"/>
                    <a:pt x="426604" y="549646"/>
                    <a:pt x="274824" y="549646"/>
                  </a:cubicBezTo>
                  <a:cubicBezTo>
                    <a:pt x="123043" y="549646"/>
                    <a:pt x="0" y="426604"/>
                    <a:pt x="0" y="274824"/>
                  </a:cubicBezTo>
                  <a:close/>
                </a:path>
              </a:pathLst>
            </a:custGeom>
            <a:solidFill>
              <a:schemeClr val="accent3"/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 rot="16200000">
              <a:off x="5829150" y="3976025"/>
              <a:ext cx="533813" cy="542860"/>
            </a:xfrm>
            <a:custGeom>
              <a:avLst/>
              <a:gdLst/>
              <a:ahLst/>
              <a:cxnLst/>
              <a:rect l="0" t="0" r="0" b="0"/>
              <a:pathLst>
                <a:path w="533813" h="542860">
                  <a:moveTo>
                    <a:pt x="0" y="0"/>
                  </a:moveTo>
                  <a:lnTo>
                    <a:pt x="533813" y="107441"/>
                  </a:lnTo>
                  <a:lnTo>
                    <a:pt x="533813" y="435307"/>
                  </a:lnTo>
                  <a:lnTo>
                    <a:pt x="1131" y="5428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6200000">
              <a:off x="5821233" y="4285908"/>
              <a:ext cx="549647" cy="549646"/>
            </a:xfrm>
            <a:custGeom>
              <a:avLst/>
              <a:gdLst/>
              <a:ahLst/>
              <a:cxnLst/>
              <a:rect l="0" t="0" r="0" b="0"/>
              <a:pathLst>
                <a:path w="549647" h="549646">
                  <a:moveTo>
                    <a:pt x="0" y="274824"/>
                  </a:moveTo>
                  <a:cubicBezTo>
                    <a:pt x="0" y="123042"/>
                    <a:pt x="123043" y="0"/>
                    <a:pt x="274824" y="0"/>
                  </a:cubicBezTo>
                  <a:cubicBezTo>
                    <a:pt x="426604" y="0"/>
                    <a:pt x="549647" y="123042"/>
                    <a:pt x="549647" y="274824"/>
                  </a:cubicBezTo>
                  <a:cubicBezTo>
                    <a:pt x="549647" y="426604"/>
                    <a:pt x="426604" y="549646"/>
                    <a:pt x="274824" y="549646"/>
                  </a:cubicBezTo>
                  <a:cubicBezTo>
                    <a:pt x="123043" y="549646"/>
                    <a:pt x="0" y="426604"/>
                    <a:pt x="0" y="274824"/>
                  </a:cubicBezTo>
                  <a:close/>
                </a:path>
              </a:pathLst>
            </a:custGeom>
            <a:solidFill>
              <a:schemeClr val="accent4"/>
            </a:solidFill>
            <a:ln w="7600" cap="flat">
              <a:noFill/>
              <a:bevel/>
            </a:ln>
          </p:spPr>
        </p:sp>
        <p:sp>
          <p:nvSpPr>
            <p:cNvPr id="134" name="任意多边形 133"/>
            <p:cNvSpPr/>
            <p:nvPr/>
          </p:nvSpPr>
          <p:spPr>
            <a:xfrm rot="16200000" flipH="1">
              <a:off x="5829150" y="3140244"/>
              <a:ext cx="533813" cy="542860"/>
            </a:xfrm>
            <a:custGeom>
              <a:avLst/>
              <a:gdLst/>
              <a:ahLst/>
              <a:cxnLst/>
              <a:rect l="0" t="0" r="0" b="0"/>
              <a:pathLst>
                <a:path w="533813" h="542860">
                  <a:moveTo>
                    <a:pt x="0" y="0"/>
                  </a:moveTo>
                  <a:lnTo>
                    <a:pt x="533813" y="107441"/>
                  </a:lnTo>
                  <a:lnTo>
                    <a:pt x="533813" y="435307"/>
                  </a:lnTo>
                  <a:lnTo>
                    <a:pt x="1131" y="5428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7600" cap="flat">
              <a:noFill/>
              <a:bevel/>
            </a:ln>
          </p:spPr>
        </p:sp>
        <p:sp>
          <p:nvSpPr>
            <p:cNvPr id="135" name="任意多边形 134"/>
            <p:cNvSpPr/>
            <p:nvPr/>
          </p:nvSpPr>
          <p:spPr>
            <a:xfrm rot="16200000" flipH="1">
              <a:off x="5821233" y="2823575"/>
              <a:ext cx="549647" cy="549646"/>
            </a:xfrm>
            <a:custGeom>
              <a:avLst/>
              <a:gdLst/>
              <a:ahLst/>
              <a:cxnLst/>
              <a:rect l="0" t="0" r="0" b="0"/>
              <a:pathLst>
                <a:path w="549647" h="549646">
                  <a:moveTo>
                    <a:pt x="0" y="274824"/>
                  </a:moveTo>
                  <a:cubicBezTo>
                    <a:pt x="0" y="123042"/>
                    <a:pt x="123043" y="0"/>
                    <a:pt x="274824" y="0"/>
                  </a:cubicBezTo>
                  <a:cubicBezTo>
                    <a:pt x="426604" y="0"/>
                    <a:pt x="549647" y="123042"/>
                    <a:pt x="549647" y="274824"/>
                  </a:cubicBezTo>
                  <a:cubicBezTo>
                    <a:pt x="549647" y="426604"/>
                    <a:pt x="426604" y="549646"/>
                    <a:pt x="274824" y="549646"/>
                  </a:cubicBezTo>
                  <a:cubicBezTo>
                    <a:pt x="123043" y="549646"/>
                    <a:pt x="0" y="426604"/>
                    <a:pt x="0" y="274824"/>
                  </a:cubicBezTo>
                  <a:close/>
                </a:path>
              </a:pathLst>
            </a:custGeom>
            <a:solidFill>
              <a:schemeClr val="accent2"/>
            </a:solidFill>
            <a:ln w="7600" cap="flat">
              <a:noFill/>
              <a:bevel/>
            </a:ln>
          </p:spPr>
        </p:sp>
        <p:sp>
          <p:nvSpPr>
            <p:cNvPr id="137" name="任意多边形 136"/>
            <p:cNvSpPr/>
            <p:nvPr/>
          </p:nvSpPr>
          <p:spPr>
            <a:xfrm>
              <a:off x="5857682" y="3591497"/>
              <a:ext cx="476750" cy="476750"/>
            </a:xfrm>
            <a:custGeom>
              <a:avLst/>
              <a:gdLst/>
              <a:ahLst/>
              <a:cxnLst/>
              <a:rect l="0" t="0" r="0" b="0"/>
              <a:pathLst>
                <a:path w="476750" h="476750">
                  <a:moveTo>
                    <a:pt x="0" y="238375"/>
                  </a:moveTo>
                  <a:cubicBezTo>
                    <a:pt x="0" y="106447"/>
                    <a:pt x="106446" y="0"/>
                    <a:pt x="238375" y="0"/>
                  </a:cubicBezTo>
                  <a:cubicBezTo>
                    <a:pt x="369946" y="0"/>
                    <a:pt x="476750" y="106447"/>
                    <a:pt x="476750" y="238375"/>
                  </a:cubicBezTo>
                  <a:cubicBezTo>
                    <a:pt x="476750" y="369946"/>
                    <a:pt x="369946" y="476750"/>
                    <a:pt x="238375" y="476750"/>
                  </a:cubicBezTo>
                  <a:cubicBezTo>
                    <a:pt x="106446" y="476750"/>
                    <a:pt x="0" y="369946"/>
                    <a:pt x="0" y="238375"/>
                  </a:cubicBezTo>
                  <a:close/>
                </a:path>
              </a:pathLst>
            </a:custGeom>
            <a:solidFill>
              <a:srgbClr val="DCDCDD"/>
            </a:solidFill>
            <a:ln w="7600" cap="flat">
              <a:solidFill>
                <a:srgbClr val="FFFFFF"/>
              </a:solidFill>
              <a:bevel/>
            </a:ln>
          </p:spPr>
        </p:sp>
        <p:sp>
          <p:nvSpPr>
            <p:cNvPr id="138" name="任意多边形 137"/>
            <p:cNvSpPr/>
            <p:nvPr/>
          </p:nvSpPr>
          <p:spPr>
            <a:xfrm>
              <a:off x="5889429" y="3623244"/>
              <a:ext cx="413255" cy="413255"/>
            </a:xfrm>
            <a:custGeom>
              <a:avLst/>
              <a:gdLst/>
              <a:ahLst/>
              <a:cxnLst/>
              <a:rect l="0" t="0" r="0" b="0"/>
              <a:pathLst>
                <a:path w="413255" h="413255">
                  <a:moveTo>
                    <a:pt x="0" y="206628"/>
                  </a:moveTo>
                  <a:cubicBezTo>
                    <a:pt x="0" y="92270"/>
                    <a:pt x="92269" y="0"/>
                    <a:pt x="206628" y="0"/>
                  </a:cubicBezTo>
                  <a:cubicBezTo>
                    <a:pt x="320675" y="0"/>
                    <a:pt x="413255" y="92270"/>
                    <a:pt x="413255" y="206628"/>
                  </a:cubicBezTo>
                  <a:cubicBezTo>
                    <a:pt x="413255" y="320676"/>
                    <a:pt x="320675" y="413255"/>
                    <a:pt x="206628" y="413255"/>
                  </a:cubicBezTo>
                  <a:cubicBezTo>
                    <a:pt x="92269" y="413255"/>
                    <a:pt x="0" y="320676"/>
                    <a:pt x="0" y="206628"/>
                  </a:cubicBez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rgbClr val="FFFDFA"/>
              </a:solidFill>
              <a:bevel/>
            </a:ln>
          </p:spPr>
        </p:sp>
        <p:sp>
          <p:nvSpPr>
            <p:cNvPr id="139" name="任意多边形 138"/>
            <p:cNvSpPr/>
            <p:nvPr/>
          </p:nvSpPr>
          <p:spPr>
            <a:xfrm>
              <a:off x="5155551" y="3624850"/>
              <a:ext cx="411338" cy="411520"/>
            </a:xfrm>
            <a:custGeom>
              <a:avLst/>
              <a:gdLst/>
              <a:ahLst/>
              <a:cxnLst/>
              <a:rect l="l" t="t" r="r" b="b"/>
              <a:pathLst>
                <a:path w="481444" h="481659">
                  <a:moveTo>
                    <a:pt x="0" y="240830"/>
                  </a:moveTo>
                  <a:cubicBezTo>
                    <a:pt x="0" y="107507"/>
                    <a:pt x="107637" y="0"/>
                    <a:pt x="240722" y="0"/>
                  </a:cubicBezTo>
                  <a:cubicBezTo>
                    <a:pt x="373629" y="0"/>
                    <a:pt x="481444" y="107507"/>
                    <a:pt x="481444" y="240830"/>
                  </a:cubicBezTo>
                  <a:cubicBezTo>
                    <a:pt x="481444" y="373618"/>
                    <a:pt x="373629" y="481659"/>
                    <a:pt x="240722" y="481659"/>
                  </a:cubicBezTo>
                  <a:cubicBezTo>
                    <a:pt x="107637" y="481659"/>
                    <a:pt x="0" y="373618"/>
                    <a:pt x="0" y="240830"/>
                  </a:cubicBez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rgbClr val="FFFDFA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21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01</a:t>
              </a:r>
              <a:endParaRPr sz="1215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0" name="任意多边形 139"/>
            <p:cNvSpPr/>
            <p:nvPr/>
          </p:nvSpPr>
          <p:spPr>
            <a:xfrm>
              <a:off x="6626637" y="3624850"/>
              <a:ext cx="411338" cy="411520"/>
            </a:xfrm>
            <a:custGeom>
              <a:avLst/>
              <a:gdLst/>
              <a:ahLst/>
              <a:cxnLst/>
              <a:rect l="l" t="t" r="r" b="b"/>
              <a:pathLst>
                <a:path w="481444" h="481659">
                  <a:moveTo>
                    <a:pt x="0" y="240830"/>
                  </a:moveTo>
                  <a:cubicBezTo>
                    <a:pt x="0" y="107507"/>
                    <a:pt x="107637" y="0"/>
                    <a:pt x="240722" y="0"/>
                  </a:cubicBezTo>
                  <a:cubicBezTo>
                    <a:pt x="373629" y="0"/>
                    <a:pt x="481444" y="107507"/>
                    <a:pt x="481444" y="240830"/>
                  </a:cubicBezTo>
                  <a:cubicBezTo>
                    <a:pt x="481444" y="373618"/>
                    <a:pt x="373629" y="481659"/>
                    <a:pt x="240722" y="481659"/>
                  </a:cubicBezTo>
                  <a:cubicBezTo>
                    <a:pt x="107637" y="481659"/>
                    <a:pt x="0" y="373618"/>
                    <a:pt x="0" y="240830"/>
                  </a:cubicBez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rgbClr val="FFFDFA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215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03</a:t>
              </a:r>
              <a:endParaRPr sz="1215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1" name="任意多边形 140"/>
            <p:cNvSpPr/>
            <p:nvPr/>
          </p:nvSpPr>
          <p:spPr>
            <a:xfrm>
              <a:off x="5891163" y="4360180"/>
              <a:ext cx="411522" cy="411520"/>
            </a:xfrm>
            <a:custGeom>
              <a:avLst/>
              <a:gdLst/>
              <a:ahLst/>
              <a:cxnLst/>
              <a:rect l="l" t="t" r="r" b="b"/>
              <a:pathLst>
                <a:path w="481659" h="481659">
                  <a:moveTo>
                    <a:pt x="240830" y="481659"/>
                  </a:moveTo>
                  <a:cubicBezTo>
                    <a:pt x="107505" y="481659"/>
                    <a:pt x="0" y="373915"/>
                    <a:pt x="0" y="240830"/>
                  </a:cubicBezTo>
                  <a:cubicBezTo>
                    <a:pt x="0" y="107922"/>
                    <a:pt x="107505" y="0"/>
                    <a:pt x="240830" y="0"/>
                  </a:cubicBezTo>
                  <a:cubicBezTo>
                    <a:pt x="373618" y="0"/>
                    <a:pt x="481659" y="107922"/>
                    <a:pt x="481659" y="240830"/>
                  </a:cubicBezTo>
                  <a:cubicBezTo>
                    <a:pt x="481659" y="373915"/>
                    <a:pt x="373618" y="481659"/>
                    <a:pt x="240830" y="481659"/>
                  </a:cubicBez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rgbClr val="FFFDFA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215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04</a:t>
              </a:r>
              <a:endParaRPr sz="1215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2" name="任意多边形 141"/>
            <p:cNvSpPr/>
            <p:nvPr/>
          </p:nvSpPr>
          <p:spPr>
            <a:xfrm>
              <a:off x="5891163" y="2889094"/>
              <a:ext cx="411522" cy="411520"/>
            </a:xfrm>
            <a:custGeom>
              <a:avLst/>
              <a:gdLst/>
              <a:ahLst/>
              <a:cxnLst/>
              <a:rect l="l" t="t" r="r" b="b"/>
              <a:pathLst>
                <a:path w="481659" h="481659">
                  <a:moveTo>
                    <a:pt x="240830" y="481659"/>
                  </a:moveTo>
                  <a:cubicBezTo>
                    <a:pt x="107505" y="481659"/>
                    <a:pt x="0" y="373915"/>
                    <a:pt x="0" y="240830"/>
                  </a:cubicBezTo>
                  <a:cubicBezTo>
                    <a:pt x="0" y="107922"/>
                    <a:pt x="107505" y="0"/>
                    <a:pt x="240830" y="0"/>
                  </a:cubicBezTo>
                  <a:cubicBezTo>
                    <a:pt x="373618" y="0"/>
                    <a:pt x="481659" y="107922"/>
                    <a:pt x="481659" y="240830"/>
                  </a:cubicBezTo>
                  <a:cubicBezTo>
                    <a:pt x="481659" y="373915"/>
                    <a:pt x="373618" y="481659"/>
                    <a:pt x="240830" y="481659"/>
                  </a:cubicBez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rgbClr val="FFFDFA"/>
              </a:solidFill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215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02</a:t>
              </a:r>
              <a:endParaRPr sz="1215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344668" y="3173385"/>
            <a:ext cx="2545376" cy="1237216"/>
            <a:chOff x="7344668" y="3173385"/>
            <a:chExt cx="2545376" cy="1237216"/>
          </a:xfrm>
        </p:grpSpPr>
        <p:sp>
          <p:nvSpPr>
            <p:cNvPr id="8" name="任意多边形 7"/>
            <p:cNvSpPr/>
            <p:nvPr/>
          </p:nvSpPr>
          <p:spPr>
            <a:xfrm>
              <a:off x="7344668" y="3346875"/>
              <a:ext cx="2321884" cy="1063726"/>
            </a:xfrm>
            <a:custGeom>
              <a:avLst/>
              <a:gdLst/>
              <a:ahLst/>
              <a:cxnLst/>
              <a:rect l="0" t="0" r="0" b="0"/>
              <a:pathLst>
                <a:path w="2321884" h="1063726">
                  <a:moveTo>
                    <a:pt x="0" y="0"/>
                  </a:moveTo>
                  <a:lnTo>
                    <a:pt x="2321884" y="0"/>
                  </a:lnTo>
                  <a:lnTo>
                    <a:pt x="2321884" y="1063726"/>
                  </a:lnTo>
                  <a:lnTo>
                    <a:pt x="0" y="106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chemeClr val="bg1">
                  <a:lumMod val="85000"/>
                </a:schemeClr>
              </a:solidFill>
              <a:prstDash val="sysDash"/>
              <a:bevel/>
            </a:ln>
          </p:spPr>
        </p:sp>
        <p:sp>
          <p:nvSpPr>
            <p:cNvPr id="9" name="任意多边形 8"/>
            <p:cNvSpPr/>
            <p:nvPr/>
          </p:nvSpPr>
          <p:spPr>
            <a:xfrm>
              <a:off x="7344668" y="3173385"/>
              <a:ext cx="2321884" cy="430827"/>
            </a:xfrm>
            <a:custGeom>
              <a:avLst/>
              <a:gdLst/>
              <a:ahLst/>
              <a:cxnLst/>
              <a:rect l="l" t="t" r="r" b="b"/>
              <a:pathLst>
                <a:path w="2321884" h="177332">
                  <a:moveTo>
                    <a:pt x="0" y="0"/>
                  </a:moveTo>
                  <a:lnTo>
                    <a:pt x="2321884" y="0"/>
                  </a:lnTo>
                  <a:lnTo>
                    <a:pt x="2321884" y="177332"/>
                  </a:lnTo>
                  <a:lnTo>
                    <a:pt x="0" y="177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835" dirty="0">
                <a:solidFill>
                  <a:srgbClr val="FFFFFF"/>
                </a:solidFill>
                <a:latin typeface="Comic Sans MS" panose="030F0902030302020204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465691" y="3203650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体积缩小</a:t>
              </a:r>
              <a:r>
                <a:rPr lang="en-US" altLang="zh-CN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1/3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836544" y="3878738"/>
              <a:ext cx="205350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将每日清洗坚持到底！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25729" y="3173385"/>
            <a:ext cx="2337758" cy="1237216"/>
            <a:chOff x="2525729" y="3173385"/>
            <a:chExt cx="2337758" cy="1237216"/>
          </a:xfrm>
        </p:grpSpPr>
        <p:sp>
          <p:nvSpPr>
            <p:cNvPr id="144" name="任意多边形 143"/>
            <p:cNvSpPr/>
            <p:nvPr/>
          </p:nvSpPr>
          <p:spPr>
            <a:xfrm>
              <a:off x="2525729" y="3346875"/>
              <a:ext cx="2321884" cy="1063726"/>
            </a:xfrm>
            <a:custGeom>
              <a:avLst/>
              <a:gdLst/>
              <a:ahLst/>
              <a:cxnLst/>
              <a:rect l="0" t="0" r="0" b="0"/>
              <a:pathLst>
                <a:path w="2321884" h="1063726">
                  <a:moveTo>
                    <a:pt x="0" y="0"/>
                  </a:moveTo>
                  <a:lnTo>
                    <a:pt x="2321884" y="0"/>
                  </a:lnTo>
                  <a:lnTo>
                    <a:pt x="2321884" y="1063726"/>
                  </a:lnTo>
                  <a:lnTo>
                    <a:pt x="0" y="106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chemeClr val="bg1">
                  <a:lumMod val="85000"/>
                </a:schemeClr>
              </a:solidFill>
              <a:prstDash val="sysDash"/>
              <a:bevel/>
            </a:ln>
          </p:spPr>
        </p:sp>
        <p:sp>
          <p:nvSpPr>
            <p:cNvPr id="145" name="任意多边形 144"/>
            <p:cNvSpPr/>
            <p:nvPr/>
          </p:nvSpPr>
          <p:spPr>
            <a:xfrm>
              <a:off x="2525729" y="3173385"/>
              <a:ext cx="2321884" cy="430827"/>
            </a:xfrm>
            <a:custGeom>
              <a:avLst/>
              <a:gdLst/>
              <a:ahLst/>
              <a:cxnLst/>
              <a:rect l="l" t="t" r="r" b="b"/>
              <a:pathLst>
                <a:path w="2321884" h="177332">
                  <a:moveTo>
                    <a:pt x="0" y="0"/>
                  </a:moveTo>
                  <a:lnTo>
                    <a:pt x="2321884" y="0"/>
                  </a:lnTo>
                  <a:lnTo>
                    <a:pt x="2321884" y="177332"/>
                  </a:lnTo>
                  <a:lnTo>
                    <a:pt x="0" y="177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835" dirty="0">
                <a:solidFill>
                  <a:srgbClr val="FFFFFF"/>
                </a:solidFill>
                <a:latin typeface="Comic Sans MS" panose="030F0902030302020204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654078" y="3203650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可拆卸式水箱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809987" y="3758375"/>
              <a:ext cx="2053500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方便观察及清洗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解决了封闭水箱的清洁问题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35043" y="1437349"/>
            <a:ext cx="2321884" cy="1237216"/>
            <a:chOff x="4935043" y="1437349"/>
            <a:chExt cx="2321884" cy="1237216"/>
          </a:xfrm>
        </p:grpSpPr>
        <p:sp>
          <p:nvSpPr>
            <p:cNvPr id="3" name="任意多边形 2"/>
            <p:cNvSpPr/>
            <p:nvPr/>
          </p:nvSpPr>
          <p:spPr>
            <a:xfrm>
              <a:off x="4935043" y="1610839"/>
              <a:ext cx="2321884" cy="1063726"/>
            </a:xfrm>
            <a:custGeom>
              <a:avLst/>
              <a:gdLst/>
              <a:ahLst/>
              <a:cxnLst/>
              <a:rect l="0" t="0" r="0" b="0"/>
              <a:pathLst>
                <a:path w="2321884" h="1063726">
                  <a:moveTo>
                    <a:pt x="0" y="0"/>
                  </a:moveTo>
                  <a:lnTo>
                    <a:pt x="2321884" y="0"/>
                  </a:lnTo>
                  <a:lnTo>
                    <a:pt x="2321884" y="1063726"/>
                  </a:lnTo>
                  <a:lnTo>
                    <a:pt x="0" y="106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chemeClr val="bg1">
                  <a:lumMod val="85000"/>
                </a:schemeClr>
              </a:solidFill>
              <a:prstDash val="sysDash"/>
              <a:bevel/>
            </a:ln>
          </p:spPr>
        </p:sp>
        <p:sp>
          <p:nvSpPr>
            <p:cNvPr id="4" name="任意多边形 3"/>
            <p:cNvSpPr/>
            <p:nvPr/>
          </p:nvSpPr>
          <p:spPr>
            <a:xfrm>
              <a:off x="4935043" y="1437349"/>
              <a:ext cx="2321884" cy="430827"/>
            </a:xfrm>
            <a:custGeom>
              <a:avLst/>
              <a:gdLst/>
              <a:ahLst/>
              <a:cxnLst/>
              <a:rect l="l" t="t" r="r" b="b"/>
              <a:pathLst>
                <a:path w="2321884" h="177332">
                  <a:moveTo>
                    <a:pt x="0" y="0"/>
                  </a:moveTo>
                  <a:lnTo>
                    <a:pt x="2321884" y="0"/>
                  </a:lnTo>
                  <a:lnTo>
                    <a:pt x="2321884" y="177332"/>
                  </a:lnTo>
                  <a:lnTo>
                    <a:pt x="0" y="177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835" dirty="0">
                <a:solidFill>
                  <a:srgbClr val="FFFFFF"/>
                </a:solidFill>
                <a:latin typeface="Comic Sans MS" panose="030F0902030302020204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070168" y="1469946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充电底座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047623" y="2031355"/>
              <a:ext cx="2166600" cy="60317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再使用时无需插电，不受地点约束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再也不用担心盥洗室没有插头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35043" y="4905951"/>
            <a:ext cx="2426139" cy="1237216"/>
            <a:chOff x="4935043" y="4905951"/>
            <a:chExt cx="2426139" cy="1237216"/>
          </a:xfrm>
        </p:grpSpPr>
        <p:sp>
          <p:nvSpPr>
            <p:cNvPr id="167" name="任意多边形 166"/>
            <p:cNvSpPr/>
            <p:nvPr/>
          </p:nvSpPr>
          <p:spPr>
            <a:xfrm>
              <a:off x="4935043" y="5079441"/>
              <a:ext cx="2321884" cy="1063726"/>
            </a:xfrm>
            <a:custGeom>
              <a:avLst/>
              <a:gdLst/>
              <a:ahLst/>
              <a:cxnLst/>
              <a:rect l="0" t="0" r="0" b="0"/>
              <a:pathLst>
                <a:path w="2321884" h="1063726">
                  <a:moveTo>
                    <a:pt x="0" y="0"/>
                  </a:moveTo>
                  <a:lnTo>
                    <a:pt x="2321884" y="0"/>
                  </a:lnTo>
                  <a:lnTo>
                    <a:pt x="2321884" y="1063726"/>
                  </a:lnTo>
                  <a:lnTo>
                    <a:pt x="0" y="106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DFA"/>
            </a:solidFill>
            <a:ln w="7600" cap="flat">
              <a:solidFill>
                <a:schemeClr val="bg1">
                  <a:lumMod val="85000"/>
                </a:schemeClr>
              </a:solidFill>
              <a:prstDash val="sysDash"/>
              <a:bevel/>
            </a:ln>
          </p:spPr>
        </p:sp>
        <p:sp>
          <p:nvSpPr>
            <p:cNvPr id="6" name="任意多边形 5"/>
            <p:cNvSpPr/>
            <p:nvPr/>
          </p:nvSpPr>
          <p:spPr>
            <a:xfrm>
              <a:off x="4935043" y="4905951"/>
              <a:ext cx="2321884" cy="430827"/>
            </a:xfrm>
            <a:custGeom>
              <a:avLst/>
              <a:gdLst/>
              <a:ahLst/>
              <a:cxnLst/>
              <a:rect l="l" t="t" r="r" b="b"/>
              <a:pathLst>
                <a:path w="2321884" h="177332">
                  <a:moveTo>
                    <a:pt x="0" y="0"/>
                  </a:moveTo>
                  <a:lnTo>
                    <a:pt x="2321884" y="0"/>
                  </a:lnTo>
                  <a:lnTo>
                    <a:pt x="2321884" y="177332"/>
                  </a:lnTo>
                  <a:lnTo>
                    <a:pt x="0" y="177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835" dirty="0">
                <a:solidFill>
                  <a:srgbClr val="FFFFFF"/>
                </a:solidFill>
                <a:latin typeface="Comic Sans MS" panose="030F0902030302020204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070168" y="4936271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高温煮洗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307682" y="5483650"/>
              <a:ext cx="2053500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顽固污渍也能轻松去除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提高清洁度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07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第二代产品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Version 2.0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37" b="29216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3889034" y="1289538"/>
            <a:ext cx="4505998" cy="4505990"/>
          </a:xfrm>
          <a:custGeom>
            <a:avLst/>
            <a:gdLst/>
            <a:ahLst/>
            <a:cxnLst/>
            <a:rect l="0" t="0" r="0" b="0"/>
            <a:pathLst>
              <a:path w="3423352" h="3423352">
                <a:moveTo>
                  <a:pt x="0" y="1711672"/>
                </a:moveTo>
                <a:cubicBezTo>
                  <a:pt x="0" y="766346"/>
                  <a:pt x="766346" y="0"/>
                  <a:pt x="1711672" y="0"/>
                </a:cubicBezTo>
                <a:cubicBezTo>
                  <a:pt x="2657006" y="0"/>
                  <a:pt x="3423352" y="766346"/>
                  <a:pt x="3423352" y="1711672"/>
                </a:cubicBezTo>
                <a:cubicBezTo>
                  <a:pt x="3423352" y="2657006"/>
                  <a:pt x="2657006" y="3423352"/>
                  <a:pt x="1711672" y="3423352"/>
                </a:cubicBezTo>
                <a:cubicBezTo>
                  <a:pt x="766346" y="3423352"/>
                  <a:pt x="0" y="2657006"/>
                  <a:pt x="0" y="1711672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bevel/>
          </a:ln>
        </p:spPr>
      </p:sp>
      <p:sp>
        <p:nvSpPr>
          <p:cNvPr id="4" name="任意多边形 3"/>
          <p:cNvSpPr/>
          <p:nvPr/>
        </p:nvSpPr>
        <p:spPr>
          <a:xfrm>
            <a:off x="3707133" y="1107636"/>
            <a:ext cx="4869799" cy="4869793"/>
          </a:xfrm>
          <a:custGeom>
            <a:avLst/>
            <a:gdLst/>
            <a:ahLst/>
            <a:cxnLst/>
            <a:rect l="0" t="0" r="0" b="0"/>
            <a:pathLst>
              <a:path w="3423352" h="3423352">
                <a:moveTo>
                  <a:pt x="0" y="1711672"/>
                </a:moveTo>
                <a:cubicBezTo>
                  <a:pt x="0" y="766346"/>
                  <a:pt x="766346" y="0"/>
                  <a:pt x="1711672" y="0"/>
                </a:cubicBezTo>
                <a:cubicBezTo>
                  <a:pt x="2657006" y="0"/>
                  <a:pt x="3423352" y="766346"/>
                  <a:pt x="3423352" y="1711672"/>
                </a:cubicBezTo>
                <a:cubicBezTo>
                  <a:pt x="3423352" y="2657006"/>
                  <a:pt x="2657006" y="3423352"/>
                  <a:pt x="1711672" y="3423352"/>
                </a:cubicBezTo>
                <a:cubicBezTo>
                  <a:pt x="766346" y="3423352"/>
                  <a:pt x="0" y="2657006"/>
                  <a:pt x="0" y="1711672"/>
                </a:cubicBezTo>
                <a:close/>
              </a:path>
            </a:pathLst>
          </a:custGeom>
          <a:noFill/>
          <a:ln w="25400" cap="flat">
            <a:solidFill>
              <a:srgbClr val="FF9409"/>
            </a:solidFill>
            <a:bevel/>
          </a:ln>
        </p:spPr>
      </p:sp>
      <p:grpSp>
        <p:nvGrpSpPr>
          <p:cNvPr id="21" name="组合 20"/>
          <p:cNvGrpSpPr/>
          <p:nvPr/>
        </p:nvGrpSpPr>
        <p:grpSpPr>
          <a:xfrm>
            <a:off x="2946401" y="635945"/>
            <a:ext cx="6299198" cy="6195712"/>
            <a:chOff x="2946401" y="635945"/>
            <a:chExt cx="6299198" cy="6195712"/>
          </a:xfrm>
          <a:solidFill>
            <a:srgbClr val="FF9409"/>
          </a:solidFill>
        </p:grpSpPr>
        <p:sp>
          <p:nvSpPr>
            <p:cNvPr id="3" name="任意多边形 2"/>
            <p:cNvSpPr/>
            <p:nvPr/>
          </p:nvSpPr>
          <p:spPr>
            <a:xfrm rot="3198000">
              <a:off x="3170339" y="1940283"/>
              <a:ext cx="949490" cy="1397365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5" name="任意多边形 4"/>
            <p:cNvSpPr/>
            <p:nvPr/>
          </p:nvSpPr>
          <p:spPr>
            <a:xfrm>
              <a:off x="7139638" y="3523067"/>
              <a:ext cx="1939633" cy="2777929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6" name="任意多边形 5"/>
            <p:cNvSpPr/>
            <p:nvPr/>
          </p:nvSpPr>
          <p:spPr>
            <a:xfrm rot="7800000">
              <a:off x="8577377" y="1751027"/>
              <a:ext cx="478608" cy="857836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7" name="任意多边形 6"/>
            <p:cNvSpPr/>
            <p:nvPr/>
          </p:nvSpPr>
          <p:spPr>
            <a:xfrm>
              <a:off x="4211184" y="5303937"/>
              <a:ext cx="3830800" cy="898369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8" name="任意多边形 7"/>
            <p:cNvSpPr/>
            <p:nvPr/>
          </p:nvSpPr>
          <p:spPr>
            <a:xfrm>
              <a:off x="6312195" y="877565"/>
              <a:ext cx="2504484" cy="2726285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9" name="任意多边形 8"/>
            <p:cNvSpPr/>
            <p:nvPr/>
          </p:nvSpPr>
          <p:spPr>
            <a:xfrm>
              <a:off x="4540482" y="635945"/>
              <a:ext cx="3268619" cy="653593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0" name="任意多边形 9"/>
            <p:cNvSpPr/>
            <p:nvPr/>
          </p:nvSpPr>
          <p:spPr>
            <a:xfrm rot="13926000">
              <a:off x="2495867" y="4870551"/>
              <a:ext cx="3268616" cy="653595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sp>
        <p:nvSpPr>
          <p:cNvPr id="14" name="文本框 13"/>
          <p:cNvSpPr txBox="1"/>
          <p:nvPr/>
        </p:nvSpPr>
        <p:spPr>
          <a:xfrm>
            <a:off x="3024427" y="2864245"/>
            <a:ext cx="6299200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Thank you for watching</a:t>
            </a:r>
            <a:endParaRPr lang="zh-CN" altLang="en-US" sz="5000" b="1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组合 126"/>
          <p:cNvGrpSpPr/>
          <p:nvPr/>
        </p:nvGrpSpPr>
        <p:grpSpPr>
          <a:xfrm>
            <a:off x="479725" y="239597"/>
            <a:ext cx="8330272" cy="858338"/>
            <a:chOff x="479725" y="239597"/>
            <a:chExt cx="8330272" cy="858338"/>
          </a:xfrm>
        </p:grpSpPr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129" name="文本框 128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>
              <a:off x="1478658" y="325571"/>
              <a:ext cx="7331339" cy="772364"/>
              <a:chOff x="781862" y="465271"/>
              <a:chExt cx="7331339" cy="772364"/>
            </a:xfrm>
          </p:grpSpPr>
          <p:sp>
            <p:nvSpPr>
              <p:cNvPr id="131" name="文本框 130"/>
              <p:cNvSpPr txBox="1"/>
              <p:nvPr/>
            </p:nvSpPr>
            <p:spPr>
              <a:xfrm>
                <a:off x="781862" y="465271"/>
                <a:ext cx="7331339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Washing machine market trends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Ordinary household washing machines are rich in variety and function.</a:t>
                </a:r>
                <a:endPara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2" name="图示 1"/>
          <p:cNvGraphicFramePr/>
          <p:nvPr/>
        </p:nvGraphicFramePr>
        <p:xfrm>
          <a:off x="1263866" y="1262178"/>
          <a:ext cx="995970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/>
        </p:nvGraphicFramePr>
        <p:xfrm>
          <a:off x="1503380" y="719634"/>
          <a:ext cx="918464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文本框 63"/>
          <p:cNvSpPr txBox="1"/>
          <p:nvPr/>
        </p:nvSpPr>
        <p:spPr>
          <a:xfrm>
            <a:off x="1478762" y="5819527"/>
            <a:ext cx="93328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40% of users want to change the way they clean and free their hands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66" name="图表 65"/>
          <p:cNvGraphicFramePr/>
          <p:nvPr/>
        </p:nvGraphicFramePr>
        <p:xfrm>
          <a:off x="704084" y="1305582"/>
          <a:ext cx="5227235" cy="3887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479725" y="239597"/>
            <a:ext cx="9135188" cy="1162299"/>
            <a:chOff x="479725" y="239597"/>
            <a:chExt cx="9135188" cy="116229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78658" y="325571"/>
              <a:ext cx="8136255" cy="1076325"/>
              <a:chOff x="781862" y="465271"/>
              <a:chExt cx="8136255" cy="1076325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781862" y="465271"/>
                <a:ext cx="8136255" cy="1076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Users' thoughts on washing underwear.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  <a:p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10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Users' thoughts on washing underwear.</a:t>
                </a:r>
                <a:endPara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12" name="图表 11"/>
          <p:cNvGraphicFramePr/>
          <p:nvPr/>
        </p:nvGraphicFramePr>
        <p:xfrm>
          <a:off x="6099175" y="1305560"/>
          <a:ext cx="5226685" cy="4147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701165" y="5614670"/>
            <a:ext cx="85877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Users generally wash underwear less frequently</a:t>
            </a:r>
            <a:endParaRPr lang="zh-CN" altLang="en-US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which is not conducive to personal health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-200025" y="239395"/>
          <a:ext cx="10351770" cy="5794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479725" y="239597"/>
            <a:ext cx="9135188" cy="1162299"/>
            <a:chOff x="479725" y="239597"/>
            <a:chExt cx="9135188" cy="116229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78658" y="325571"/>
              <a:ext cx="8136255" cy="1076325"/>
              <a:chOff x="781862" y="465271"/>
              <a:chExt cx="8136255" cy="1076325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781862" y="465271"/>
                <a:ext cx="8136255" cy="1076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Users' thoughts on washing underwear.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  <a:p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p>
                <a:r>
                  <a:rPr lang="en-US" altLang="zh-CN" sz="10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Users' thoughts on washing underwear.</a:t>
                </a:r>
                <a:endPara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Product Model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model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6802453" y="2580830"/>
            <a:ext cx="472582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SIZE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300mm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300mm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500mm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67535" y="5504815"/>
            <a:ext cx="3809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 exterior view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866" y="1262178"/>
            <a:ext cx="5240592" cy="40779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580034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6180623" y="3050517"/>
            <a:ext cx="5020744" cy="819287"/>
            <a:chOff x="6220731" y="2923335"/>
            <a:chExt cx="5020744" cy="819287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45604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中国整体家电市场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11605" y="3490309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Overall analysis of home appliance market in China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2.1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WechatIMG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9225" y="1972310"/>
            <a:ext cx="5240655" cy="35267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11" y="1950448"/>
            <a:ext cx="5879937" cy="3548418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46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Product Model</a:t>
                </a:r>
                <a:endParaRPr lang="en-US" altLang="zh-CN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Product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model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985520" y="5734050"/>
            <a:ext cx="47383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Front exterior view</a:t>
            </a:r>
            <a:endParaRPr lang="zh-CN" altLang="en-US" sz="2800" b="1" dirty="0"/>
          </a:p>
        </p:txBody>
      </p:sp>
      <p:cxnSp>
        <p:nvCxnSpPr>
          <p:cNvPr id="5" name="直接箭头连接符 4"/>
          <p:cNvCxnSpPr>
            <a:endCxn id="24" idx="2"/>
          </p:cNvCxnSpPr>
          <p:nvPr/>
        </p:nvCxnSpPr>
        <p:spPr>
          <a:xfrm flipV="1">
            <a:off x="4685826" y="1607701"/>
            <a:ext cx="552529" cy="1340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endCxn id="23" idx="2"/>
          </p:cNvCxnSpPr>
          <p:nvPr/>
        </p:nvCxnSpPr>
        <p:spPr>
          <a:xfrm flipV="1">
            <a:off x="10657840" y="1277620"/>
            <a:ext cx="349885" cy="2435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/>
          <p:cNvCxnSpPr>
            <a:endCxn id="26" idx="1"/>
          </p:cNvCxnSpPr>
          <p:nvPr/>
        </p:nvCxnSpPr>
        <p:spPr>
          <a:xfrm rot="5400000" flipH="1" flipV="1">
            <a:off x="6205667" y="2578419"/>
            <a:ext cx="2491456" cy="5347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0274935" y="909320"/>
            <a:ext cx="1464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Water tank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4451041" y="1239639"/>
            <a:ext cx="157335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Controller</a:t>
            </a:r>
            <a:endParaRPr lang="en-US" altLang="zh-CN" dirty="0"/>
          </a:p>
        </p:txBody>
      </p:sp>
      <p:sp>
        <p:nvSpPr>
          <p:cNvPr id="26" name="文本框 25"/>
          <p:cNvSpPr txBox="1"/>
          <p:nvPr/>
        </p:nvSpPr>
        <p:spPr>
          <a:xfrm>
            <a:off x="7719060" y="1277620"/>
            <a:ext cx="25311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Storage of laundry detergent</a:t>
            </a:r>
            <a:r>
              <a:rPr lang="en-US" altLang="zh-CN" dirty="0"/>
              <a:t>&amp; </a:t>
            </a:r>
            <a:r>
              <a:rPr lang="zh-CN" altLang="en-US" dirty="0"/>
              <a:t>disinfectant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708724" y="5734090"/>
            <a:ext cx="4198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section view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室内, 墙壁, 抽水马桶, 物体&#10;&#10;已生成极高可信度的说明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38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73" r="8255"/>
          <a:stretch>
            <a:fillRect/>
          </a:stretch>
        </p:blipFill>
        <p:spPr>
          <a:xfrm>
            <a:off x="6096635" y="3162935"/>
            <a:ext cx="6095365" cy="4198620"/>
          </a:xfrm>
          <a:prstGeom prst="rect">
            <a:avLst/>
          </a:prstGeom>
        </p:spPr>
      </p:pic>
      <p:pic>
        <p:nvPicPr>
          <p:cNvPr id="3" name="图片 2" descr="图片包含 室内, 墙壁, 抽水马桶, 物体&#10;&#10;已生成极高可信度的说明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38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73" r="8255"/>
          <a:stretch>
            <a:fillRect/>
          </a:stretch>
        </p:blipFill>
        <p:spPr>
          <a:xfrm>
            <a:off x="6096635" y="0"/>
            <a:ext cx="6095365" cy="4198620"/>
          </a:xfrm>
          <a:prstGeom prst="rect">
            <a:avLst/>
          </a:prstGeom>
        </p:spPr>
      </p:pic>
      <p:pic>
        <p:nvPicPr>
          <p:cNvPr id="5" name="图片 4" descr="图片包含 室内, 卫生间, 墙壁, 建筑物&#10;&#10;已生成极高可信度的说明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02" b="5476"/>
          <a:stretch>
            <a:fillRect/>
          </a:stretch>
        </p:blipFill>
        <p:spPr>
          <a:xfrm>
            <a:off x="0" y="0"/>
            <a:ext cx="6233160" cy="6981190"/>
          </a:xfrm>
          <a:prstGeom prst="rect">
            <a:avLst/>
          </a:prstGeom>
        </p:spPr>
      </p:pic>
      <p:pic>
        <p:nvPicPr>
          <p:cNvPr id="4" name="图片 3" descr="WechatIMG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635" y="863600"/>
            <a:ext cx="6087745" cy="5101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9898458" cy="858338"/>
            <a:chOff x="479725" y="239597"/>
            <a:chExt cx="9898458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8899525" cy="772364"/>
              <a:chOff x="781862" y="465271"/>
              <a:chExt cx="8899525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889952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The number of users in the first year is estimated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number of users in the first year is estimated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7416165" y="2081530"/>
            <a:ext cx="429196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 dirty="0"/>
              <a:t>Worst: 1,000 units per month on average, 0.13% of the total number of users</a:t>
            </a:r>
            <a:endParaRPr sz="2000" dirty="0"/>
          </a:p>
          <a:p>
            <a:endParaRPr sz="2000" dirty="0"/>
          </a:p>
          <a:p>
            <a:r>
              <a:rPr sz="2000" dirty="0"/>
              <a:t>Best: 23,756 units per month, or 3.1% of the total number of users</a:t>
            </a:r>
            <a:endParaRPr sz="2000" dirty="0"/>
          </a:p>
          <a:p>
            <a:endParaRPr sz="2000" dirty="0"/>
          </a:p>
          <a:p>
            <a:r>
              <a:rPr sz="2000" dirty="0"/>
              <a:t>Most likely: 8091 units per month on average, accounting for 1.05% of the total number of users</a:t>
            </a:r>
            <a:endParaRPr sz="2000" dirty="0"/>
          </a:p>
        </p:txBody>
      </p:sp>
      <p:graphicFrame>
        <p:nvGraphicFramePr>
          <p:cNvPr id="10" name="图表 9"/>
          <p:cNvGraphicFramePr/>
          <p:nvPr/>
        </p:nvGraphicFramePr>
        <p:xfrm>
          <a:off x="911439" y="1896035"/>
          <a:ext cx="5906219" cy="3539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9158048" cy="858338"/>
            <a:chOff x="479725" y="239597"/>
            <a:chExt cx="9158048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8159115" cy="772364"/>
              <a:chOff x="781862" y="465271"/>
              <a:chExt cx="8159115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815911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Financial analysis in first year 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Financial analysis in first year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478658" y="1624077"/>
          <a:ext cx="8877612" cy="43822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97300"/>
                <a:gridCol w="1982379"/>
                <a:gridCol w="2154760"/>
                <a:gridCol w="2643173"/>
              </a:tblGrid>
              <a:tr h="39253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price</a:t>
                      </a:r>
                      <a:endParaRPr lang="en-US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￥350 each</a:t>
                      </a:r>
                      <a:endParaRPr lang="en-US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altLang="zh-CN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altLang="zh-CN" sz="24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endParaRPr lang="zh-CN" alt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best(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worst（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most likely（</a:t>
                      </a:r>
                      <a:r>
                        <a:rPr lang="zh-CN" alt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万</a:t>
                      </a:r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年）</a:t>
                      </a:r>
                      <a:endParaRPr lang="zh-CN" alt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revenues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2608.62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1612.38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2006.76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COGS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2061.33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1274.1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1585.74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Gross margin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547.29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338.28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421.02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7742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Gross margin%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20.98%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marketing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62.07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61.93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61.99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tax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72.783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41.4525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53.8545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net income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412.437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234.8975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305.1755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0193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net income%</a:t>
                      </a:r>
                      <a:endParaRPr lang="en-US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15.81%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14.57%</a:t>
                      </a:r>
                      <a:endParaRPr lang="en-US" altLang="zh-CN" sz="24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15.21%</a:t>
                      </a:r>
                      <a:endParaRPr lang="en-US" altLang="zh-CN" sz="24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" name="矩形: 圆角 16"/>
          <p:cNvSpPr/>
          <p:nvPr/>
        </p:nvSpPr>
        <p:spPr>
          <a:xfrm>
            <a:off x="1478658" y="3609785"/>
            <a:ext cx="8877611" cy="76627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478658" y="1621209"/>
            <a:ext cx="4017005" cy="4079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>
            <a:off x="1478657" y="5593973"/>
            <a:ext cx="8877612" cy="4079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C:\Users\10915\Documents\Tencent Files\1091550736\Image\Group\9B[2B6F5)KBHN1D@Z{X~`U8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" t="11648" r="734" b="1226"/>
          <a:stretch>
            <a:fillRect/>
          </a:stretch>
        </p:blipFill>
        <p:spPr bwMode="auto">
          <a:xfrm>
            <a:off x="1478915" y="1635125"/>
            <a:ext cx="873125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943992" y="1076473"/>
            <a:ext cx="2075935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79725" y="239597"/>
            <a:ext cx="11001453" cy="858338"/>
            <a:chOff x="479725" y="239597"/>
            <a:chExt cx="11001453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10002520" cy="772364"/>
              <a:chOff x="781862" y="465271"/>
              <a:chExt cx="10002520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1000252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The number of users in the first  five years is estimated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The number of users in the first  five years is estimated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6" name="文本框 5"/>
          <p:cNvSpPr txBox="1"/>
          <p:nvPr/>
        </p:nvSpPr>
        <p:spPr>
          <a:xfrm>
            <a:off x="9377233" y="2161391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≈17%</a:t>
            </a:r>
            <a:endParaRPr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9415335" y="3167687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≈11%</a:t>
            </a:r>
            <a:endParaRPr lang="zh-CN" altLang="en-US" sz="2400" dirty="0"/>
          </a:p>
        </p:txBody>
      </p:sp>
      <p:sp>
        <p:nvSpPr>
          <p:cNvPr id="16" name="文本框 15"/>
          <p:cNvSpPr txBox="1"/>
          <p:nvPr/>
        </p:nvSpPr>
        <p:spPr>
          <a:xfrm>
            <a:off x="9415633" y="4144699"/>
            <a:ext cx="105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≈5%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8046163" cy="858338"/>
            <a:chOff x="479725" y="239597"/>
            <a:chExt cx="8046163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7047230" cy="772364"/>
              <a:chOff x="781862" y="465271"/>
              <a:chExt cx="7047230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2" y="465271"/>
                <a:ext cx="704723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8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A five-year net profit estimate </a:t>
                </a:r>
                <a:endParaRPr lang="en-US" altLang="zh-CN" sz="28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A five-year net profit estimate 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pic>
        <p:nvPicPr>
          <p:cNvPr id="3" name="图片 2" descr="图片包含 地图, 文字, 屏幕截图&#10;&#10;已生成高可信度的说明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" t="12147" b="848"/>
          <a:stretch>
            <a:fillRect/>
          </a:stretch>
        </p:blipFill>
        <p:spPr>
          <a:xfrm>
            <a:off x="821055" y="1482090"/>
            <a:ext cx="9924415" cy="4689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Page-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479725" y="239597"/>
            <a:ext cx="6531806" cy="858338"/>
            <a:chOff x="479725" y="239597"/>
            <a:chExt cx="6531806" cy="858338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559015" y="415925"/>
              <a:ext cx="7048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478658" y="325571"/>
              <a:ext cx="5532873" cy="772364"/>
              <a:chOff x="781862" y="465271"/>
              <a:chExt cx="5532873" cy="772364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781863" y="465271"/>
                <a:ext cx="419810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  <a:sym typeface="+mn-ea"/>
                  </a:rPr>
                  <a:t>Monte carlo analysis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  <a:sym typeface="+mn-ea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Monte </a:t>
                </a:r>
                <a:r>
                  <a:rPr lang="en-US" altLang="zh-CN" sz="1000" dirty="0" err="1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carlo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 analysis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aphicFrame>
        <p:nvGraphicFramePr>
          <p:cNvPr id="9" name="Chart 1"/>
          <p:cNvGraphicFramePr/>
          <p:nvPr/>
        </p:nvGraphicFramePr>
        <p:xfrm>
          <a:off x="188733" y="745157"/>
          <a:ext cx="11368052" cy="64705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6568440" y="1819980"/>
            <a:ext cx="4101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Most likely</a:t>
            </a:r>
            <a:r>
              <a:rPr lang="zh-CN" altLang="en-US" sz="2400" b="1" dirty="0"/>
              <a:t>：</a:t>
            </a:r>
            <a:r>
              <a:rPr lang="en-US" altLang="zh-CN" sz="2400" b="1" dirty="0"/>
              <a:t>356,464 yuan</a:t>
            </a:r>
            <a:endParaRPr lang="en-US" altLang="zh-CN" sz="2400" b="1" dirty="0"/>
          </a:p>
          <a:p>
            <a:pPr algn="r"/>
            <a:r>
              <a:rPr lang="zh-CN" altLang="en-US" sz="2400" b="1" dirty="0"/>
              <a:t>（</a:t>
            </a:r>
            <a:r>
              <a:rPr lang="en-US" altLang="zh-CN" sz="2400" b="1" dirty="0"/>
              <a:t>first year</a:t>
            </a:r>
            <a:r>
              <a:rPr lang="zh-CN" altLang="en-US" sz="2400" b="1" dirty="0"/>
              <a:t>）</a:t>
            </a:r>
            <a:endParaRPr lang="zh-CN" altLang="en-US" sz="2400" b="1" dirty="0"/>
          </a:p>
        </p:txBody>
      </p:sp>
      <p:sp>
        <p:nvSpPr>
          <p:cNvPr id="3" name="矩形 2"/>
          <p:cNvSpPr/>
          <p:nvPr/>
        </p:nvSpPr>
        <p:spPr>
          <a:xfrm>
            <a:off x="4380410" y="1819980"/>
            <a:ext cx="785949" cy="41104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59015" y="325571"/>
            <a:ext cx="8902560" cy="772364"/>
            <a:chOff x="559015" y="325571"/>
            <a:chExt cx="8902560" cy="772364"/>
          </a:xfrm>
        </p:grpSpPr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478658" y="325571"/>
              <a:ext cx="7982917" cy="772364"/>
              <a:chOff x="781862" y="465271"/>
              <a:chExt cx="7982917" cy="77236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781862" y="465271"/>
                <a:ext cx="798291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中国家电市场收益大，但呈增长率下降趋势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Home appliance market revenue is big, but shows downtrend.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6" name="文本框 25"/>
          <p:cNvSpPr txBox="1"/>
          <p:nvPr/>
        </p:nvSpPr>
        <p:spPr>
          <a:xfrm>
            <a:off x="711415" y="568325"/>
            <a:ext cx="70485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57934" y="240062"/>
            <a:ext cx="863431" cy="846253"/>
            <a:chOff x="479725" y="239597"/>
            <a:chExt cx="863431" cy="84625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559014" y="401113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pic>
        <p:nvPicPr>
          <p:cNvPr id="2050" name="Picture 2" descr="Revenue &#10;40,000 &#10;30,000 &#10;19.275 &#10;20,000 &#10;2016 &#10;source: Statista. September &#10;Revenue Growth &#10;22,113 &#10;75.171 &#10;2018 &#10;28.351 &#10;2019 &#10;2020 &#10;34.675 &#10;2021 &#10;2022 &#10;Info 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498"/>
                    </a14:imgEffect>
                    <a14:imgEffect>
                      <a14:saturation sat="40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658" y="1283472"/>
            <a:ext cx="9459751" cy="51634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59015" y="325571"/>
            <a:ext cx="9116104" cy="772364"/>
            <a:chOff x="559015" y="325571"/>
            <a:chExt cx="9116104" cy="772364"/>
          </a:xfrm>
        </p:grpSpPr>
        <p:sp>
          <p:nvSpPr>
            <p:cNvPr id="22" name="文本框 21"/>
            <p:cNvSpPr txBox="1"/>
            <p:nvPr/>
          </p:nvSpPr>
          <p:spPr>
            <a:xfrm>
              <a:off x="559015" y="415925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478658" y="325571"/>
              <a:ext cx="8196461" cy="772364"/>
              <a:chOff x="781862" y="465271"/>
              <a:chExt cx="8196461" cy="77236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781863" y="465271"/>
                <a:ext cx="81964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200" b="1" dirty="0">
                    <a:solidFill>
                      <a:schemeClr val="accent1"/>
                    </a:solidFill>
                    <a:latin typeface="Century Gothic" panose="020B0502020202020204" pitchFamily="34" charset="0"/>
                  </a:rPr>
                  <a:t>中国家电市场收益大，但呈增长率下降趋势</a:t>
                </a:r>
                <a:endParaRPr lang="zh-CN" altLang="en-US" sz="3200" b="1" dirty="0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81862" y="991414"/>
                <a:ext cx="553287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</a:rPr>
                  <a:t>Home appliance market revenue is big, but shows downtrend.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6" name="文本框 25"/>
          <p:cNvSpPr txBox="1"/>
          <p:nvPr/>
        </p:nvSpPr>
        <p:spPr>
          <a:xfrm>
            <a:off x="711415" y="568325"/>
            <a:ext cx="70485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57934" y="240062"/>
            <a:ext cx="863431" cy="846253"/>
            <a:chOff x="479725" y="239597"/>
            <a:chExt cx="863431" cy="84625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79725" y="239597"/>
              <a:ext cx="863431" cy="846253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559014" y="401113"/>
              <a:ext cx="704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pic>
        <p:nvPicPr>
          <p:cNvPr id="12" name="Picture 2" descr="12.5 &#10;10.0 &#10;Stausta &#10;201.7 &#10;, Septemtxr &#10;2018 &#10;12.6% &#10;2019 &#10;11.4% &#10;2020 &#10;Revenue Growth &#10;9.9% &#10;2021 &#10;8.6% &#10;2022 &#10;Info 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692" y="1309822"/>
            <a:ext cx="9395442" cy="49814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Cover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7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6" name="任意多边形 115"/>
          <p:cNvSpPr/>
          <p:nvPr/>
        </p:nvSpPr>
        <p:spPr>
          <a:xfrm>
            <a:off x="-887" y="1"/>
            <a:ext cx="12192888" cy="6857999"/>
          </a:xfrm>
          <a:custGeom>
            <a:avLst/>
            <a:gdLst/>
            <a:ahLst/>
            <a:cxnLst/>
            <a:rect l="0" t="0" r="0" b="0"/>
            <a:pathLst>
              <a:path w="8529100" h="4377600">
                <a:moveTo>
                  <a:pt x="0" y="0"/>
                </a:moveTo>
                <a:lnTo>
                  <a:pt x="8529100" y="0"/>
                </a:lnTo>
                <a:lnTo>
                  <a:pt x="8529100" y="4377600"/>
                </a:lnTo>
                <a:lnTo>
                  <a:pt x="0" y="4377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任意多边形 32"/>
          <p:cNvSpPr/>
          <p:nvPr/>
        </p:nvSpPr>
        <p:spPr>
          <a:xfrm>
            <a:off x="1612887" y="1717686"/>
            <a:ext cx="10611966" cy="3484950"/>
          </a:xfrm>
          <a:custGeom>
            <a:avLst/>
            <a:gdLst>
              <a:gd name="connsiteX0" fmla="*/ 1742476 w 10611966"/>
              <a:gd name="connsiteY0" fmla="*/ 0 h 3484950"/>
              <a:gd name="connsiteX1" fmla="*/ 3287029 w 10611966"/>
              <a:gd name="connsiteY1" fmla="*/ 935111 h 3484950"/>
              <a:gd name="connsiteX2" fmla="*/ 3289617 w 10611966"/>
              <a:gd name="connsiteY2" fmla="*/ 941157 h 3484950"/>
              <a:gd name="connsiteX3" fmla="*/ 10611966 w 10611966"/>
              <a:gd name="connsiteY3" fmla="*/ 941157 h 3484950"/>
              <a:gd name="connsiteX4" fmla="*/ 10611966 w 10611966"/>
              <a:gd name="connsiteY4" fmla="*/ 2574808 h 3484950"/>
              <a:gd name="connsiteX5" fmla="*/ 3271396 w 10611966"/>
              <a:gd name="connsiteY5" fmla="*/ 2574808 h 3484950"/>
              <a:gd name="connsiteX6" fmla="*/ 3145009 w 10611966"/>
              <a:gd name="connsiteY6" fmla="*/ 2776659 h 3484950"/>
              <a:gd name="connsiteX7" fmla="*/ 1742476 w 10611966"/>
              <a:gd name="connsiteY7" fmla="*/ 3484950 h 3484950"/>
              <a:gd name="connsiteX8" fmla="*/ 0 w 10611966"/>
              <a:gd name="connsiteY8" fmla="*/ 1742475 h 3484950"/>
              <a:gd name="connsiteX9" fmla="*/ 1742476 w 10611966"/>
              <a:gd name="connsiteY9" fmla="*/ 0 h 348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1966" h="3484950">
                <a:moveTo>
                  <a:pt x="1742476" y="0"/>
                </a:moveTo>
                <a:cubicBezTo>
                  <a:pt x="2413467" y="0"/>
                  <a:pt x="2995878" y="379263"/>
                  <a:pt x="3287029" y="935111"/>
                </a:cubicBezTo>
                <a:lnTo>
                  <a:pt x="3289617" y="941157"/>
                </a:lnTo>
                <a:lnTo>
                  <a:pt x="10611966" y="941157"/>
                </a:lnTo>
                <a:lnTo>
                  <a:pt x="10611966" y="2574808"/>
                </a:lnTo>
                <a:lnTo>
                  <a:pt x="3271396" y="2574808"/>
                </a:lnTo>
                <a:lnTo>
                  <a:pt x="3145009" y="2776659"/>
                </a:lnTo>
                <a:cubicBezTo>
                  <a:pt x="2827667" y="3206311"/>
                  <a:pt x="2317611" y="3484950"/>
                  <a:pt x="1742476" y="3484950"/>
                </a:cubicBezTo>
                <a:cubicBezTo>
                  <a:pt x="780134" y="3484950"/>
                  <a:pt x="0" y="2704823"/>
                  <a:pt x="0" y="1742475"/>
                </a:cubicBezTo>
                <a:cubicBezTo>
                  <a:pt x="0" y="780133"/>
                  <a:pt x="780134" y="0"/>
                  <a:pt x="17424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01747" y="3042470"/>
            <a:ext cx="4929870" cy="835382"/>
            <a:chOff x="6220731" y="2923335"/>
            <a:chExt cx="4929870" cy="835382"/>
          </a:xfrm>
        </p:grpSpPr>
        <p:sp>
          <p:nvSpPr>
            <p:cNvPr id="13" name="文本框 12"/>
            <p:cNvSpPr txBox="1"/>
            <p:nvPr/>
          </p:nvSpPr>
          <p:spPr>
            <a:xfrm>
              <a:off x="6220731" y="2923335"/>
              <a:ext cx="3532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洗衣机市场</a:t>
              </a:r>
              <a:endParaRPr lang="zh-CN" altLang="en-US" sz="3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220731" y="3506404"/>
              <a:ext cx="4929870" cy="2523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Analysis of washing machine market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2813" y="1268414"/>
            <a:ext cx="4749995" cy="4671962"/>
            <a:chOff x="912813" y="1268414"/>
            <a:chExt cx="4749995" cy="4671962"/>
          </a:xfrm>
        </p:grpSpPr>
        <p:sp>
          <p:nvSpPr>
            <p:cNvPr id="124" name="任意多边形 123"/>
            <p:cNvSpPr/>
            <p:nvPr/>
          </p:nvSpPr>
          <p:spPr>
            <a:xfrm rot="3198000">
              <a:off x="1081676" y="2251969"/>
              <a:ext cx="715976" cy="1053702"/>
            </a:xfrm>
            <a:custGeom>
              <a:avLst/>
              <a:gdLst>
                <a:gd name="connsiteX0" fmla="*/ 0 w 667469"/>
                <a:gd name="connsiteY0" fmla="*/ 488662 h 982315"/>
                <a:gd name="connsiteX1" fmla="*/ 335082 w 667469"/>
                <a:gd name="connsiteY1" fmla="*/ 0 h 982315"/>
                <a:gd name="connsiteX2" fmla="*/ 670163 w 667469"/>
                <a:gd name="connsiteY2" fmla="*/ 488662 h 982315"/>
                <a:gd name="connsiteX3" fmla="*/ 335082 w 667469"/>
                <a:gd name="connsiteY3" fmla="*/ 984306 h 98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667469" h="982315">
                  <a:moveTo>
                    <a:pt x="65302" y="0"/>
                  </a:moveTo>
                  <a:cubicBezTo>
                    <a:pt x="165156" y="370326"/>
                    <a:pt x="379257" y="693778"/>
                    <a:pt x="667469" y="930225"/>
                  </a:cubicBezTo>
                  <a:lnTo>
                    <a:pt x="623759" y="982315"/>
                  </a:lnTo>
                  <a:cubicBezTo>
                    <a:pt x="325399" y="737336"/>
                    <a:pt x="103675" y="402447"/>
                    <a:pt x="0" y="19056"/>
                  </a:cubicBezTo>
                  <a:lnTo>
                    <a:pt x="65302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5" name="任意多边形 124"/>
            <p:cNvSpPr/>
            <p:nvPr/>
          </p:nvSpPr>
          <p:spPr>
            <a:xfrm>
              <a:off x="1486454" y="1624099"/>
              <a:ext cx="3672137" cy="3672135"/>
            </a:xfrm>
            <a:custGeom>
              <a:avLst/>
              <a:gdLst/>
              <a:ahLst/>
              <a:cxnLst/>
              <a:rect l="0" t="0" r="0" b="0"/>
              <a:pathLst>
                <a:path w="3423352" h="3423352">
                  <a:moveTo>
                    <a:pt x="0" y="1711672"/>
                  </a:moveTo>
                  <a:cubicBezTo>
                    <a:pt x="0" y="766346"/>
                    <a:pt x="766346" y="0"/>
                    <a:pt x="1711672" y="0"/>
                  </a:cubicBezTo>
                  <a:cubicBezTo>
                    <a:pt x="2657006" y="0"/>
                    <a:pt x="3423352" y="766346"/>
                    <a:pt x="3423352" y="1711672"/>
                  </a:cubicBezTo>
                  <a:cubicBezTo>
                    <a:pt x="3423352" y="2657006"/>
                    <a:pt x="2657006" y="3423352"/>
                    <a:pt x="1711672" y="3423352"/>
                  </a:cubicBezTo>
                  <a:cubicBezTo>
                    <a:pt x="766346" y="3423352"/>
                    <a:pt x="0" y="2657006"/>
                    <a:pt x="0" y="171167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bevel/>
            </a:ln>
          </p:spPr>
        </p:sp>
        <p:sp>
          <p:nvSpPr>
            <p:cNvPr id="126" name="任意多边形 125"/>
            <p:cNvSpPr/>
            <p:nvPr/>
          </p:nvSpPr>
          <p:spPr>
            <a:xfrm>
              <a:off x="4074780" y="3445488"/>
              <a:ext cx="1462607" cy="2094736"/>
            </a:xfrm>
            <a:custGeom>
              <a:avLst/>
              <a:gdLst>
                <a:gd name="connsiteX0" fmla="*/ 0 w 1363516"/>
                <a:gd name="connsiteY0" fmla="*/ 978500 h 1952820"/>
                <a:gd name="connsiteX1" fmla="*/ 680094 w 1363516"/>
                <a:gd name="connsiteY1" fmla="*/ 0 h 1952820"/>
                <a:gd name="connsiteX2" fmla="*/ 1360187 w 1363516"/>
                <a:gd name="connsiteY2" fmla="*/ 978500 h 1952820"/>
                <a:gd name="connsiteX3" fmla="*/ 680094 w 1363516"/>
                <a:gd name="connsiteY3" fmla="*/ 1950069 h 195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363516" h="1952820">
                  <a:moveTo>
                    <a:pt x="882048" y="1379309"/>
                  </a:moveTo>
                  <a:cubicBezTo>
                    <a:pt x="646172" y="1651617"/>
                    <a:pt x="352045" y="1843608"/>
                    <a:pt x="34220" y="1952820"/>
                  </a:cubicBezTo>
                  <a:lnTo>
                    <a:pt x="0" y="1825110"/>
                  </a:lnTo>
                  <a:cubicBezTo>
                    <a:pt x="293220" y="1722700"/>
                    <a:pt x="564448" y="1544571"/>
                    <a:pt x="782390" y="1292980"/>
                  </a:cubicBezTo>
                  <a:cubicBezTo>
                    <a:pt x="1104850" y="920717"/>
                    <a:pt x="1251469" y="455934"/>
                    <a:pt x="1229520" y="0"/>
                  </a:cubicBezTo>
                  <a:lnTo>
                    <a:pt x="1361517" y="0"/>
                  </a:lnTo>
                  <a:cubicBezTo>
                    <a:pt x="1383390" y="486578"/>
                    <a:pt x="1226131" y="982095"/>
                    <a:pt x="882048" y="137930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7" name="任意多边形 126"/>
            <p:cNvSpPr/>
            <p:nvPr/>
          </p:nvSpPr>
          <p:spPr>
            <a:xfrm rot="7800000">
              <a:off x="5158926" y="2109257"/>
              <a:ext cx="360901" cy="646863"/>
            </a:xfrm>
            <a:custGeom>
              <a:avLst/>
              <a:gdLst>
                <a:gd name="connsiteX0" fmla="*/ 0 w 336450"/>
                <a:gd name="connsiteY0" fmla="*/ 303845 h 603038"/>
                <a:gd name="connsiteX1" fmla="*/ 166817 w 336450"/>
                <a:gd name="connsiteY1" fmla="*/ 0 h 603038"/>
                <a:gd name="connsiteX2" fmla="*/ 333634 w 336450"/>
                <a:gd name="connsiteY2" fmla="*/ 303845 h 603038"/>
                <a:gd name="connsiteX3" fmla="*/ 166817 w 336450"/>
                <a:gd name="connsiteY3" fmla="*/ 601732 h 60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6450" h="603038">
                  <a:moveTo>
                    <a:pt x="238311" y="0"/>
                  </a:moveTo>
                  <a:lnTo>
                    <a:pt x="336450" y="56661"/>
                  </a:lnTo>
                  <a:cubicBezTo>
                    <a:pt x="230098" y="221965"/>
                    <a:pt x="154323" y="407130"/>
                    <a:pt x="115298" y="603038"/>
                  </a:cubicBezTo>
                  <a:lnTo>
                    <a:pt x="0" y="603038"/>
                  </a:lnTo>
                  <a:cubicBezTo>
                    <a:pt x="40087" y="386735"/>
                    <a:pt x="121909" y="182201"/>
                    <a:pt x="23831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8" name="任意多边形 127"/>
            <p:cNvSpPr/>
            <p:nvPr/>
          </p:nvSpPr>
          <p:spPr>
            <a:xfrm>
              <a:off x="1866540" y="4788378"/>
              <a:ext cx="2888666" cy="677427"/>
            </a:xfrm>
            <a:custGeom>
              <a:avLst/>
              <a:gdLst>
                <a:gd name="connsiteX0" fmla="*/ 0 w 2692961"/>
                <a:gd name="connsiteY0" fmla="*/ 312846 h 631532"/>
                <a:gd name="connsiteX1" fmla="*/ 1346484 w 2692961"/>
                <a:gd name="connsiteY1" fmla="*/ 0 h 631532"/>
                <a:gd name="connsiteX2" fmla="*/ 2692961 w 2692961"/>
                <a:gd name="connsiteY2" fmla="*/ 312846 h 631532"/>
                <a:gd name="connsiteX3" fmla="*/ 1346484 w 2692961"/>
                <a:gd name="connsiteY3" fmla="*/ 632645 h 6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692961" h="631532">
                  <a:moveTo>
                    <a:pt x="1356881" y="631532"/>
                  </a:moveTo>
                  <a:cubicBezTo>
                    <a:pt x="821712" y="631532"/>
                    <a:pt x="339329" y="403634"/>
                    <a:pt x="0" y="38840"/>
                  </a:cubicBezTo>
                  <a:lnTo>
                    <a:pt x="55987" y="0"/>
                  </a:lnTo>
                  <a:cubicBezTo>
                    <a:pt x="382681" y="347258"/>
                    <a:pt x="844702" y="563817"/>
                    <a:pt x="1356881" y="563817"/>
                  </a:cubicBezTo>
                  <a:cubicBezTo>
                    <a:pt x="1859902" y="563817"/>
                    <a:pt x="2314542" y="354934"/>
                    <a:pt x="2640118" y="18505"/>
                  </a:cubicBezTo>
                  <a:lnTo>
                    <a:pt x="2692961" y="60844"/>
                  </a:lnTo>
                  <a:cubicBezTo>
                    <a:pt x="2354868" y="412775"/>
                    <a:pt x="1881213" y="631532"/>
                    <a:pt x="1356881" y="631532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29" name="任意多边形 128"/>
            <p:cNvSpPr/>
            <p:nvPr/>
          </p:nvSpPr>
          <p:spPr>
            <a:xfrm>
              <a:off x="3450836" y="1450611"/>
              <a:ext cx="1888540" cy="2055793"/>
            </a:xfrm>
            <a:custGeom>
              <a:avLst/>
              <a:gdLst>
                <a:gd name="connsiteX0" fmla="*/ 0 w 1760593"/>
                <a:gd name="connsiteY0" fmla="*/ 958261 h 1916515"/>
                <a:gd name="connsiteX1" fmla="*/ 880293 w 1760593"/>
                <a:gd name="connsiteY1" fmla="*/ 0 h 1916515"/>
                <a:gd name="connsiteX2" fmla="*/ 1763200 w 1760593"/>
                <a:gd name="connsiteY2" fmla="*/ 958261 h 1916515"/>
                <a:gd name="connsiteX3" fmla="*/ 880293 w 1760593"/>
                <a:gd name="connsiteY3" fmla="*/ 1916515 h 1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1760593" h="1916515">
                  <a:moveTo>
                    <a:pt x="1760593" y="1876197"/>
                  </a:moveTo>
                  <a:cubicBezTo>
                    <a:pt x="1760593" y="1889672"/>
                    <a:pt x="1760593" y="1903108"/>
                    <a:pt x="1760593" y="1916515"/>
                  </a:cubicBezTo>
                  <a:lnTo>
                    <a:pt x="1692269" y="1916515"/>
                  </a:lnTo>
                  <a:cubicBezTo>
                    <a:pt x="1692558" y="1903116"/>
                    <a:pt x="1692710" y="1889672"/>
                    <a:pt x="1692710" y="1876197"/>
                  </a:cubicBezTo>
                  <a:cubicBezTo>
                    <a:pt x="1692710" y="917708"/>
                    <a:pt x="948518" y="133029"/>
                    <a:pt x="6417" y="68452"/>
                  </a:cubicBezTo>
                  <a:lnTo>
                    <a:pt x="0" y="0"/>
                  </a:lnTo>
                  <a:cubicBezTo>
                    <a:pt x="982657" y="61555"/>
                    <a:pt x="1760593" y="878028"/>
                    <a:pt x="1760593" y="1876197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0" name="任意多边形 129"/>
            <p:cNvSpPr/>
            <p:nvPr/>
          </p:nvSpPr>
          <p:spPr>
            <a:xfrm>
              <a:off x="2114852" y="1268414"/>
              <a:ext cx="2464746" cy="492851"/>
            </a:xfrm>
            <a:custGeom>
              <a:avLst/>
              <a:gdLst>
                <a:gd name="connsiteX0" fmla="*/ 0 w 2297761"/>
                <a:gd name="connsiteY0" fmla="*/ 231330 h 459461"/>
                <a:gd name="connsiteX1" fmla="*/ 1148884 w 2297761"/>
                <a:gd name="connsiteY1" fmla="*/ 0 h 459461"/>
                <a:gd name="connsiteX2" fmla="*/ 2297761 w 2297761"/>
                <a:gd name="connsiteY2" fmla="*/ 231330 h 459461"/>
                <a:gd name="connsiteX3" fmla="*/ 1148884 w 2297761"/>
                <a:gd name="connsiteY3" fmla="*/ 457839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7" y="91568"/>
                    <a:pt x="1175766" y="91568"/>
                  </a:cubicBezTo>
                  <a:cubicBezTo>
                    <a:pt x="750933" y="91568"/>
                    <a:pt x="365951" y="231969"/>
                    <a:pt x="85592" y="459461"/>
                  </a:cubicBezTo>
                  <a:lnTo>
                    <a:pt x="0" y="400357"/>
                  </a:lnTo>
                  <a:cubicBezTo>
                    <a:pt x="301063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31" name="任意多边形 130"/>
            <p:cNvSpPr/>
            <p:nvPr/>
          </p:nvSpPr>
          <p:spPr>
            <a:xfrm rot="13926000">
              <a:off x="573081" y="4461578"/>
              <a:ext cx="2464745" cy="492852"/>
            </a:xfrm>
            <a:custGeom>
              <a:avLst/>
              <a:gdLst>
                <a:gd name="connsiteX0" fmla="*/ 0 w 2297761"/>
                <a:gd name="connsiteY0" fmla="*/ 231329 h 459461"/>
                <a:gd name="connsiteX1" fmla="*/ 1148877 w 2297761"/>
                <a:gd name="connsiteY1" fmla="*/ 0 h 459461"/>
                <a:gd name="connsiteX2" fmla="*/ 2297761 w 2297761"/>
                <a:gd name="connsiteY2" fmla="*/ 231329 h 459461"/>
                <a:gd name="connsiteX3" fmla="*/ 1148877 w 2297761"/>
                <a:gd name="connsiteY3" fmla="*/ 457838 h 4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2297761" h="459461">
                  <a:moveTo>
                    <a:pt x="1175766" y="0"/>
                  </a:moveTo>
                  <a:cubicBezTo>
                    <a:pt x="1608084" y="0"/>
                    <a:pt x="2001893" y="135671"/>
                    <a:pt x="2297761" y="358098"/>
                  </a:cubicBezTo>
                  <a:lnTo>
                    <a:pt x="2218995" y="422917"/>
                  </a:lnTo>
                  <a:cubicBezTo>
                    <a:pt x="1943335" y="217027"/>
                    <a:pt x="1577350" y="91568"/>
                    <a:pt x="1175766" y="91568"/>
                  </a:cubicBezTo>
                  <a:cubicBezTo>
                    <a:pt x="750933" y="91568"/>
                    <a:pt x="365951" y="231968"/>
                    <a:pt x="85592" y="459461"/>
                  </a:cubicBezTo>
                  <a:lnTo>
                    <a:pt x="0" y="400357"/>
                  </a:lnTo>
                  <a:cubicBezTo>
                    <a:pt x="301062" y="152974"/>
                    <a:pt x="716704" y="0"/>
                    <a:pt x="1175766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7600" cap="flat">
              <a:noFill/>
              <a:bevel/>
            </a:ln>
          </p:spPr>
        </p:sp>
        <p:sp>
          <p:nvSpPr>
            <p:cNvPr id="16" name="文本框 15"/>
            <p:cNvSpPr txBox="1"/>
            <p:nvPr/>
          </p:nvSpPr>
          <p:spPr>
            <a:xfrm>
              <a:off x="1729595" y="2902827"/>
              <a:ext cx="32460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2.2</a:t>
              </a:r>
              <a:endParaRPr lang="zh-CN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6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F9409"/>
      </a:accent1>
      <a:accent2>
        <a:srgbClr val="3F3F3F"/>
      </a:accent2>
      <a:accent3>
        <a:srgbClr val="FF9409"/>
      </a:accent3>
      <a:accent4>
        <a:srgbClr val="3F3F3F"/>
      </a:accent4>
      <a:accent5>
        <a:srgbClr val="FF9409"/>
      </a:accent5>
      <a:accent6>
        <a:srgbClr val="3F3F3F"/>
      </a:accent6>
      <a:hlink>
        <a:srgbClr val="FF9409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6687</Words>
  <Application>WPS 演示</Application>
  <PresentationFormat>宽屏</PresentationFormat>
  <Paragraphs>947</Paragraphs>
  <Slides>66</Slides>
  <Notes>55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66</vt:i4>
      </vt:variant>
    </vt:vector>
  </HeadingPairs>
  <TitlesOfParts>
    <vt:vector size="87" baseType="lpstr">
      <vt:lpstr>Arial</vt:lpstr>
      <vt:lpstr>方正书宋_GBK</vt:lpstr>
      <vt:lpstr>Wingdings</vt:lpstr>
      <vt:lpstr>微软雅黑</vt:lpstr>
      <vt:lpstr>汉仪旗黑</vt:lpstr>
      <vt:lpstr>黑体</vt:lpstr>
      <vt:lpstr>汉仪中黑KW</vt:lpstr>
      <vt:lpstr>Arvo</vt:lpstr>
      <vt:lpstr>Century Gothic</vt:lpstr>
      <vt:lpstr>苹方-简</vt:lpstr>
      <vt:lpstr>Arial Black</vt:lpstr>
      <vt:lpstr>Helvetica</vt:lpstr>
      <vt:lpstr>等线</vt:lpstr>
      <vt:lpstr>Comic Sans MS</vt:lpstr>
      <vt:lpstr>宋体</vt:lpstr>
      <vt:lpstr>Arial Unicode MS</vt:lpstr>
      <vt:lpstr>汉仪中等线KW</vt:lpstr>
      <vt:lpstr>微软雅黑</vt:lpstr>
      <vt:lpstr>汉仪书宋二KW</vt:lpstr>
      <vt:lpstr>Arial Bold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夏凡</cp:lastModifiedBy>
  <cp:revision>174</cp:revision>
  <dcterms:created xsi:type="dcterms:W3CDTF">2022-01-23T19:32:14Z</dcterms:created>
  <dcterms:modified xsi:type="dcterms:W3CDTF">2022-01-23T19:32:14Z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2052-3.9.6.6441</vt:lpwstr>
  </property>
</Properties>
</file>